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A6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569ABF-5CDE-439C-B52F-82F725C07527}" type="doc">
      <dgm:prSet loTypeId="urn:microsoft.com/office/officeart/2005/8/layout/radial1" loCatId="cycle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AFAA4C01-6C25-4E4A-BE4B-72299491C154}">
      <dgm:prSet phldrT="[Testo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t-IT" sz="1800" b="0" dirty="0" smtClean="0">
              <a:latin typeface="Tahoma" pitchFamily="34" charset="0"/>
              <a:ea typeface="Tahoma" pitchFamily="34" charset="0"/>
              <a:cs typeface="Tahoma" pitchFamily="34" charset="0"/>
            </a:rPr>
            <a:t>Soggetto con dipendenza patologica</a:t>
          </a:r>
          <a:endParaRPr lang="it-IT" sz="1800" b="0" dirty="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5F8BEC6C-0CB1-41C9-ADDB-73CCEFC2EFA6}" type="parTrans" cxnId="{F727D036-DEC9-48C3-8BFD-3A9342EFA2C8}">
      <dgm:prSet/>
      <dgm:spPr/>
      <dgm:t>
        <a:bodyPr/>
        <a:lstStyle/>
        <a:p>
          <a:endParaRPr lang="it-IT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D08086A9-5C09-490A-812C-E23D866C0305}" type="sibTrans" cxnId="{F727D036-DEC9-48C3-8BFD-3A9342EFA2C8}">
      <dgm:prSet/>
      <dgm:spPr/>
      <dgm:t>
        <a:bodyPr/>
        <a:lstStyle/>
        <a:p>
          <a:endParaRPr lang="it-IT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E27FA7CE-9B17-4DA9-A1CF-E1472C75180B}">
      <dgm:prSet phldrT="[Testo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t-IT" sz="1800" dirty="0" smtClean="0">
              <a:latin typeface="Tahoma" pitchFamily="34" charset="0"/>
              <a:ea typeface="Tahoma" pitchFamily="34" charset="0"/>
              <a:cs typeface="Tahoma" pitchFamily="34" charset="0"/>
            </a:rPr>
            <a:t>Servizio per le Dipendenze (</a:t>
          </a:r>
          <a:r>
            <a:rPr lang="it-IT" sz="1800" dirty="0" err="1" smtClean="0">
              <a:latin typeface="Tahoma" pitchFamily="34" charset="0"/>
              <a:ea typeface="Tahoma" pitchFamily="34" charset="0"/>
              <a:cs typeface="Tahoma" pitchFamily="34" charset="0"/>
            </a:rPr>
            <a:t>Ser.D.</a:t>
          </a:r>
          <a:r>
            <a:rPr lang="it-IT" sz="1800" dirty="0" smtClean="0">
              <a:latin typeface="Tahoma" pitchFamily="34" charset="0"/>
              <a:ea typeface="Tahoma" pitchFamily="34" charset="0"/>
              <a:cs typeface="Tahoma" pitchFamily="34" charset="0"/>
            </a:rPr>
            <a:t>)</a:t>
          </a:r>
          <a:endParaRPr lang="it-IT" sz="1800" dirty="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ABB4BABA-AE14-408E-BE9E-06427BFC9309}" type="parTrans" cxnId="{8761FAE4-FB56-41E8-8378-403E8AF4734C}">
      <dgm:prSet/>
      <dgm:spPr/>
      <dgm:t>
        <a:bodyPr/>
        <a:lstStyle/>
        <a:p>
          <a:endParaRPr lang="it-IT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FB430AE0-A7AC-43FF-AEC7-2E32CF21577C}" type="sibTrans" cxnId="{8761FAE4-FB56-41E8-8378-403E8AF4734C}">
      <dgm:prSet/>
      <dgm:spPr/>
      <dgm:t>
        <a:bodyPr/>
        <a:lstStyle/>
        <a:p>
          <a:endParaRPr lang="it-IT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B209A71E-4C4D-4287-9924-8AE6F44DBB45}">
      <dgm:prSet phldrT="[Testo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t-IT" sz="1400" dirty="0" smtClean="0">
              <a:latin typeface="Tahoma" pitchFamily="34" charset="0"/>
              <a:ea typeface="Tahoma" pitchFamily="34" charset="0"/>
              <a:cs typeface="Tahoma" pitchFamily="34" charset="0"/>
            </a:rPr>
            <a:t>Tribunali, Uffici di Sorveglianza, UEPE, Prefetture, Organi di Pubblica sicurezza</a:t>
          </a:r>
          <a:endParaRPr lang="it-IT" sz="1400" dirty="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85137D1B-7B74-4151-9039-D7227DDD7B3F}" type="parTrans" cxnId="{7525E494-3B14-458E-8745-F1DF602296AA}">
      <dgm:prSet/>
      <dgm:spPr/>
      <dgm:t>
        <a:bodyPr/>
        <a:lstStyle/>
        <a:p>
          <a:endParaRPr lang="it-IT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B3DF0736-8E6A-4810-9752-21877889C289}" type="sibTrans" cxnId="{7525E494-3B14-458E-8745-F1DF602296AA}">
      <dgm:prSet/>
      <dgm:spPr/>
      <dgm:t>
        <a:bodyPr/>
        <a:lstStyle/>
        <a:p>
          <a:endParaRPr lang="it-IT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BFC3B160-0BAF-449B-A17A-930A1CBA61F6}">
      <dgm:prSet phldrT="[Testo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t-IT" sz="1400" dirty="0" smtClean="0">
              <a:latin typeface="Tahoma" pitchFamily="34" charset="0"/>
              <a:ea typeface="Tahoma" pitchFamily="34" charset="0"/>
              <a:cs typeface="Tahoma" pitchFamily="34" charset="0"/>
            </a:rPr>
            <a:t>Scuole, Università, Enti di formazione, Centri per l’impiego, Scuole guida</a:t>
          </a:r>
          <a:endParaRPr lang="it-IT" sz="1400" dirty="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EAF5919D-D4F9-4079-B35C-E86C7FA9176F}" type="parTrans" cxnId="{3CC206C3-A995-40DA-90A6-ACE1BF5D2942}">
      <dgm:prSet/>
      <dgm:spPr/>
      <dgm:t>
        <a:bodyPr/>
        <a:lstStyle/>
        <a:p>
          <a:endParaRPr lang="it-IT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C7CA8FF6-FC32-4DEC-80BF-6689E079CCF3}" type="sibTrans" cxnId="{3CC206C3-A995-40DA-90A6-ACE1BF5D2942}">
      <dgm:prSet/>
      <dgm:spPr/>
      <dgm:t>
        <a:bodyPr/>
        <a:lstStyle/>
        <a:p>
          <a:endParaRPr lang="it-IT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2DBC97B0-3486-4524-86AB-B4459B0BB0F6}">
      <dgm:prSet phldrT="[Testo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t-IT" sz="1800" dirty="0" smtClean="0">
              <a:latin typeface="Tahoma" pitchFamily="34" charset="0"/>
              <a:ea typeface="Tahoma" pitchFamily="34" charset="0"/>
              <a:cs typeface="Tahoma" pitchFamily="34" charset="0"/>
            </a:rPr>
            <a:t>Servizi sanitari e Servizi socio-sanitari </a:t>
          </a:r>
          <a:endParaRPr lang="it-IT" sz="1800" dirty="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1F707E78-4ED4-4290-BA77-413D62B902E6}" type="parTrans" cxnId="{6891435A-852C-4797-AA96-F1C8CDC19A48}">
      <dgm:prSet/>
      <dgm:spPr/>
      <dgm:t>
        <a:bodyPr/>
        <a:lstStyle/>
        <a:p>
          <a:endParaRPr lang="it-IT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C0D4BCCA-8D9E-4170-9E93-72102C4A5869}" type="sibTrans" cxnId="{6891435A-852C-4797-AA96-F1C8CDC19A48}">
      <dgm:prSet/>
      <dgm:spPr/>
      <dgm:t>
        <a:bodyPr/>
        <a:lstStyle/>
        <a:p>
          <a:endParaRPr lang="it-IT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0656D97C-A7C2-4F4D-A622-9F267BAAC1DA}">
      <dgm:prSet phldrT="[Testo]" phldr="1"/>
      <dgm:spPr/>
      <dgm:t>
        <a:bodyPr/>
        <a:lstStyle/>
        <a:p>
          <a:endParaRPr lang="it-IT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B439D261-A526-42E4-B2AC-81B26C5EA259}" type="parTrans" cxnId="{9CB83FFA-91D7-4ECB-B9BB-2E781A49FB40}">
      <dgm:prSet/>
      <dgm:spPr/>
      <dgm:t>
        <a:bodyPr/>
        <a:lstStyle/>
        <a:p>
          <a:endParaRPr lang="it-IT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F476DBAE-B0C6-4126-A00C-31442294D034}" type="sibTrans" cxnId="{9CB83FFA-91D7-4ECB-B9BB-2E781A49FB40}">
      <dgm:prSet/>
      <dgm:spPr/>
      <dgm:t>
        <a:bodyPr/>
        <a:lstStyle/>
        <a:p>
          <a:endParaRPr lang="it-IT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1A764BC3-FC6B-4AC8-8F0C-2B77F8B2F19E}">
      <dgm:prSet phldrT="[Testo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t-IT" sz="1600" dirty="0" smtClean="0">
              <a:latin typeface="Tahoma" pitchFamily="34" charset="0"/>
              <a:ea typeface="Tahoma" pitchFamily="34" charset="0"/>
              <a:cs typeface="Tahoma" pitchFamily="34" charset="0"/>
            </a:rPr>
            <a:t>Comunità di recupero, servizi ambulatoriali</a:t>
          </a:r>
          <a:endParaRPr lang="it-IT" sz="1600" dirty="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B08A1A3F-D346-47AD-AC34-7B78AE663FA5}" type="parTrans" cxnId="{79054706-CA53-415A-A4BC-D9F5EBFBFF86}">
      <dgm:prSet/>
      <dgm:spPr/>
      <dgm:t>
        <a:bodyPr/>
        <a:lstStyle/>
        <a:p>
          <a:endParaRPr lang="it-IT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3ECFBFFC-8815-4777-AC5F-1B5B0EA1FB46}" type="sibTrans" cxnId="{79054706-CA53-415A-A4BC-D9F5EBFBFF86}">
      <dgm:prSet/>
      <dgm:spPr/>
      <dgm:t>
        <a:bodyPr/>
        <a:lstStyle/>
        <a:p>
          <a:endParaRPr lang="it-IT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26C794DD-A584-4439-923D-93B39454523A}">
      <dgm:prSet phldrT="[Testo]" phldr="1"/>
      <dgm:spPr/>
      <dgm:t>
        <a:bodyPr/>
        <a:lstStyle/>
        <a:p>
          <a:endParaRPr lang="it-IT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F0A38F8A-2C00-427D-A1F3-BC09865AC5C7}" type="parTrans" cxnId="{1B07D209-D909-4EE3-AF09-2E6FBD81A23E}">
      <dgm:prSet/>
      <dgm:spPr/>
      <dgm:t>
        <a:bodyPr/>
        <a:lstStyle/>
        <a:p>
          <a:endParaRPr lang="it-IT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33FAAE7D-E77B-4FF5-85BB-64B616D7ECF3}" type="sibTrans" cxnId="{1B07D209-D909-4EE3-AF09-2E6FBD81A23E}">
      <dgm:prSet/>
      <dgm:spPr/>
      <dgm:t>
        <a:bodyPr/>
        <a:lstStyle/>
        <a:p>
          <a:endParaRPr lang="it-IT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258B9B52-14C8-478E-9078-DBA0752AA705}">
      <dgm:prSet phldrT="[Testo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t-IT" sz="1800" dirty="0" smtClean="0">
              <a:latin typeface="Tahoma" pitchFamily="34" charset="0"/>
              <a:ea typeface="Tahoma" pitchFamily="34" charset="0"/>
              <a:cs typeface="Tahoma" pitchFamily="34" charset="0"/>
            </a:rPr>
            <a:t>Enti di solidarietà e privato sociale </a:t>
          </a:r>
          <a:endParaRPr lang="it-IT" sz="1800" dirty="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4FD37FF3-E26F-49CF-A8D9-EB28311C3C8F}" type="parTrans" cxnId="{7C076395-3004-4503-9262-FC487E444779}">
      <dgm:prSet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it-IT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12CB753A-6052-42FB-8D93-442EFAB93426}" type="sibTrans" cxnId="{7C076395-3004-4503-9262-FC487E444779}">
      <dgm:prSet/>
      <dgm:spPr/>
      <dgm:t>
        <a:bodyPr/>
        <a:lstStyle/>
        <a:p>
          <a:endParaRPr lang="it-IT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65F310E0-CD72-46F8-AFDD-A555CD436FD7}">
      <dgm:prSet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t-IT" sz="1800" dirty="0" smtClean="0">
              <a:latin typeface="Tahoma" pitchFamily="34" charset="0"/>
              <a:ea typeface="Tahoma" pitchFamily="34" charset="0"/>
              <a:cs typeface="Tahoma" pitchFamily="34" charset="0"/>
            </a:rPr>
            <a:t>Servizi sociali del territorio</a:t>
          </a:r>
          <a:endParaRPr lang="it-IT" sz="1800" dirty="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69EF7A92-ADCB-48FA-A53E-B7ECA01D4BDF}" type="sibTrans" cxnId="{DF306299-7B21-4234-9A4B-BC9A0E9794BE}">
      <dgm:prSet/>
      <dgm:spPr/>
      <dgm:t>
        <a:bodyPr/>
        <a:lstStyle/>
        <a:p>
          <a:endParaRPr lang="it-IT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78A41DEA-DC1E-43AA-B49F-9B4279CD352A}" type="parTrans" cxnId="{DF306299-7B21-4234-9A4B-BC9A0E9794BE}">
      <dgm:prSet/>
      <dgm:spPr/>
      <dgm:t>
        <a:bodyPr/>
        <a:lstStyle/>
        <a:p>
          <a:endParaRPr lang="it-IT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32C102DB-1CEC-43D8-B814-37BC0D25AED5}" type="pres">
      <dgm:prSet presAssocID="{46569ABF-5CDE-439C-B52F-82F725C07527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3FC56B05-6CBE-4FEE-AD96-EF72FB644A07}" type="pres">
      <dgm:prSet presAssocID="{AFAA4C01-6C25-4E4A-BE4B-72299491C154}" presName="centerShape" presStyleLbl="node0" presStyleIdx="0" presStyleCnt="1"/>
      <dgm:spPr/>
      <dgm:t>
        <a:bodyPr/>
        <a:lstStyle/>
        <a:p>
          <a:endParaRPr lang="it-IT"/>
        </a:p>
      </dgm:t>
    </dgm:pt>
    <dgm:pt modelId="{97A4C68B-08EE-4FFA-86B4-9AAA416D183D}" type="pres">
      <dgm:prSet presAssocID="{ABB4BABA-AE14-408E-BE9E-06427BFC9309}" presName="Name9" presStyleLbl="parChTrans1D2" presStyleIdx="0" presStyleCnt="7"/>
      <dgm:spPr/>
      <dgm:t>
        <a:bodyPr/>
        <a:lstStyle/>
        <a:p>
          <a:endParaRPr lang="it-IT"/>
        </a:p>
      </dgm:t>
    </dgm:pt>
    <dgm:pt modelId="{5276ECF9-A913-4449-94FC-770DCACB2048}" type="pres">
      <dgm:prSet presAssocID="{ABB4BABA-AE14-408E-BE9E-06427BFC9309}" presName="connTx" presStyleLbl="parChTrans1D2" presStyleIdx="0" presStyleCnt="7"/>
      <dgm:spPr/>
      <dgm:t>
        <a:bodyPr/>
        <a:lstStyle/>
        <a:p>
          <a:endParaRPr lang="it-IT"/>
        </a:p>
      </dgm:t>
    </dgm:pt>
    <dgm:pt modelId="{EBC2825E-788E-4EE4-8906-8891D2277BB2}" type="pres">
      <dgm:prSet presAssocID="{E27FA7CE-9B17-4DA9-A1CF-E1472C75180B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B9D33C8-6C0F-42CD-B723-64A17319E34F}" type="pres">
      <dgm:prSet presAssocID="{B08A1A3F-D346-47AD-AC34-7B78AE663FA5}" presName="Name9" presStyleLbl="parChTrans1D2" presStyleIdx="1" presStyleCnt="7"/>
      <dgm:spPr/>
      <dgm:t>
        <a:bodyPr/>
        <a:lstStyle/>
        <a:p>
          <a:endParaRPr lang="it-IT"/>
        </a:p>
      </dgm:t>
    </dgm:pt>
    <dgm:pt modelId="{85F62113-602D-4465-998D-D5926C486499}" type="pres">
      <dgm:prSet presAssocID="{B08A1A3F-D346-47AD-AC34-7B78AE663FA5}" presName="connTx" presStyleLbl="parChTrans1D2" presStyleIdx="1" presStyleCnt="7"/>
      <dgm:spPr/>
      <dgm:t>
        <a:bodyPr/>
        <a:lstStyle/>
        <a:p>
          <a:endParaRPr lang="it-IT"/>
        </a:p>
      </dgm:t>
    </dgm:pt>
    <dgm:pt modelId="{3F1EE021-7A46-4987-9C02-52345D7E319D}" type="pres">
      <dgm:prSet presAssocID="{1A764BC3-FC6B-4AC8-8F0C-2B77F8B2F19E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61DBDE2-C510-4E58-AA46-40FBF9F0D625}" type="pres">
      <dgm:prSet presAssocID="{85137D1B-7B74-4151-9039-D7227DDD7B3F}" presName="Name9" presStyleLbl="parChTrans1D2" presStyleIdx="2" presStyleCnt="7"/>
      <dgm:spPr/>
      <dgm:t>
        <a:bodyPr/>
        <a:lstStyle/>
        <a:p>
          <a:endParaRPr lang="it-IT"/>
        </a:p>
      </dgm:t>
    </dgm:pt>
    <dgm:pt modelId="{048F1914-996E-4893-90C2-F9561889D969}" type="pres">
      <dgm:prSet presAssocID="{85137D1B-7B74-4151-9039-D7227DDD7B3F}" presName="connTx" presStyleLbl="parChTrans1D2" presStyleIdx="2" presStyleCnt="7"/>
      <dgm:spPr/>
      <dgm:t>
        <a:bodyPr/>
        <a:lstStyle/>
        <a:p>
          <a:endParaRPr lang="it-IT"/>
        </a:p>
      </dgm:t>
    </dgm:pt>
    <dgm:pt modelId="{F7477930-D7F1-4D45-B5E3-96BBDB677A25}" type="pres">
      <dgm:prSet presAssocID="{B209A71E-4C4D-4287-9924-8AE6F44DBB45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3CA23B1-B28F-4ECC-85B8-367816D205C6}" type="pres">
      <dgm:prSet presAssocID="{1F707E78-4ED4-4290-BA77-413D62B902E6}" presName="Name9" presStyleLbl="parChTrans1D2" presStyleIdx="3" presStyleCnt="7"/>
      <dgm:spPr/>
      <dgm:t>
        <a:bodyPr/>
        <a:lstStyle/>
        <a:p>
          <a:endParaRPr lang="it-IT"/>
        </a:p>
      </dgm:t>
    </dgm:pt>
    <dgm:pt modelId="{D63E75DA-85A9-4F2C-9D31-03354A041019}" type="pres">
      <dgm:prSet presAssocID="{1F707E78-4ED4-4290-BA77-413D62B902E6}" presName="connTx" presStyleLbl="parChTrans1D2" presStyleIdx="3" presStyleCnt="7"/>
      <dgm:spPr/>
      <dgm:t>
        <a:bodyPr/>
        <a:lstStyle/>
        <a:p>
          <a:endParaRPr lang="it-IT"/>
        </a:p>
      </dgm:t>
    </dgm:pt>
    <dgm:pt modelId="{3BEC0F7D-F8E5-496A-B586-EE5EFE744CC2}" type="pres">
      <dgm:prSet presAssocID="{2DBC97B0-3486-4524-86AB-B4459B0BB0F6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DC0561B-B383-456D-8781-834949C1B676}" type="pres">
      <dgm:prSet presAssocID="{78A41DEA-DC1E-43AA-B49F-9B4279CD352A}" presName="Name9" presStyleLbl="parChTrans1D2" presStyleIdx="4" presStyleCnt="7"/>
      <dgm:spPr/>
      <dgm:t>
        <a:bodyPr/>
        <a:lstStyle/>
        <a:p>
          <a:endParaRPr lang="it-IT"/>
        </a:p>
      </dgm:t>
    </dgm:pt>
    <dgm:pt modelId="{E8220346-D831-4E18-8720-E374E9B0FF74}" type="pres">
      <dgm:prSet presAssocID="{78A41DEA-DC1E-43AA-B49F-9B4279CD352A}" presName="connTx" presStyleLbl="parChTrans1D2" presStyleIdx="4" presStyleCnt="7"/>
      <dgm:spPr/>
      <dgm:t>
        <a:bodyPr/>
        <a:lstStyle/>
        <a:p>
          <a:endParaRPr lang="it-IT"/>
        </a:p>
      </dgm:t>
    </dgm:pt>
    <dgm:pt modelId="{9E7F9850-7243-43DC-90E4-5E632E306C96}" type="pres">
      <dgm:prSet presAssocID="{65F310E0-CD72-46F8-AFDD-A555CD436FD7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3B275CC-97C0-4707-9973-716AB93833B8}" type="pres">
      <dgm:prSet presAssocID="{4FD37FF3-E26F-49CF-A8D9-EB28311C3C8F}" presName="Name9" presStyleLbl="parChTrans1D2" presStyleIdx="5" presStyleCnt="7"/>
      <dgm:spPr/>
      <dgm:t>
        <a:bodyPr/>
        <a:lstStyle/>
        <a:p>
          <a:endParaRPr lang="it-IT"/>
        </a:p>
      </dgm:t>
    </dgm:pt>
    <dgm:pt modelId="{95ADD1EA-FB24-4B13-ACDB-4D912E210BB8}" type="pres">
      <dgm:prSet presAssocID="{4FD37FF3-E26F-49CF-A8D9-EB28311C3C8F}" presName="connTx" presStyleLbl="parChTrans1D2" presStyleIdx="5" presStyleCnt="7"/>
      <dgm:spPr/>
      <dgm:t>
        <a:bodyPr/>
        <a:lstStyle/>
        <a:p>
          <a:endParaRPr lang="it-IT"/>
        </a:p>
      </dgm:t>
    </dgm:pt>
    <dgm:pt modelId="{B827AF59-10D5-4E06-BDB4-84019F0C9E62}" type="pres">
      <dgm:prSet presAssocID="{258B9B52-14C8-478E-9078-DBA0752AA705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1C78008-DCB7-4C4A-80D1-DC67644F8030}" type="pres">
      <dgm:prSet presAssocID="{EAF5919D-D4F9-4079-B35C-E86C7FA9176F}" presName="Name9" presStyleLbl="parChTrans1D2" presStyleIdx="6" presStyleCnt="7"/>
      <dgm:spPr/>
      <dgm:t>
        <a:bodyPr/>
        <a:lstStyle/>
        <a:p>
          <a:endParaRPr lang="it-IT"/>
        </a:p>
      </dgm:t>
    </dgm:pt>
    <dgm:pt modelId="{F692011C-C366-48FB-9436-11CCD74FE6CB}" type="pres">
      <dgm:prSet presAssocID="{EAF5919D-D4F9-4079-B35C-E86C7FA9176F}" presName="connTx" presStyleLbl="parChTrans1D2" presStyleIdx="6" presStyleCnt="7"/>
      <dgm:spPr/>
      <dgm:t>
        <a:bodyPr/>
        <a:lstStyle/>
        <a:p>
          <a:endParaRPr lang="it-IT"/>
        </a:p>
      </dgm:t>
    </dgm:pt>
    <dgm:pt modelId="{5FA6C7DE-B616-423E-9B85-E55D96E3A58F}" type="pres">
      <dgm:prSet presAssocID="{BFC3B160-0BAF-449B-A17A-930A1CBA61F6}" presName="node" presStyleLbl="node1" presStyleIdx="6" presStyleCnt="7" custScaleX="99324" custScaleY="10318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8761FAE4-FB56-41E8-8378-403E8AF4734C}" srcId="{AFAA4C01-6C25-4E4A-BE4B-72299491C154}" destId="{E27FA7CE-9B17-4DA9-A1CF-E1472C75180B}" srcOrd="0" destOrd="0" parTransId="{ABB4BABA-AE14-408E-BE9E-06427BFC9309}" sibTransId="{FB430AE0-A7AC-43FF-AEC7-2E32CF21577C}"/>
    <dgm:cxn modelId="{79054706-CA53-415A-A4BC-D9F5EBFBFF86}" srcId="{AFAA4C01-6C25-4E4A-BE4B-72299491C154}" destId="{1A764BC3-FC6B-4AC8-8F0C-2B77F8B2F19E}" srcOrd="1" destOrd="0" parTransId="{B08A1A3F-D346-47AD-AC34-7B78AE663FA5}" sibTransId="{3ECFBFFC-8815-4777-AC5F-1B5B0EA1FB46}"/>
    <dgm:cxn modelId="{F727D036-DEC9-48C3-8BFD-3A9342EFA2C8}" srcId="{46569ABF-5CDE-439C-B52F-82F725C07527}" destId="{AFAA4C01-6C25-4E4A-BE4B-72299491C154}" srcOrd="0" destOrd="0" parTransId="{5F8BEC6C-0CB1-41C9-ADDB-73CCEFC2EFA6}" sibTransId="{D08086A9-5C09-490A-812C-E23D866C0305}"/>
    <dgm:cxn modelId="{B3763D8F-872F-4361-A852-6FBAE6936DBF}" type="presOf" srcId="{258B9B52-14C8-478E-9078-DBA0752AA705}" destId="{B827AF59-10D5-4E06-BDB4-84019F0C9E62}" srcOrd="0" destOrd="0" presId="urn:microsoft.com/office/officeart/2005/8/layout/radial1"/>
    <dgm:cxn modelId="{3DE6472D-2F7E-4658-ADA3-D1ADB1EBAFC5}" type="presOf" srcId="{BFC3B160-0BAF-449B-A17A-930A1CBA61F6}" destId="{5FA6C7DE-B616-423E-9B85-E55D96E3A58F}" srcOrd="0" destOrd="0" presId="urn:microsoft.com/office/officeart/2005/8/layout/radial1"/>
    <dgm:cxn modelId="{70C677ED-8B76-43C8-B174-EC8DD1292437}" type="presOf" srcId="{85137D1B-7B74-4151-9039-D7227DDD7B3F}" destId="{F61DBDE2-C510-4E58-AA46-40FBF9F0D625}" srcOrd="0" destOrd="0" presId="urn:microsoft.com/office/officeart/2005/8/layout/radial1"/>
    <dgm:cxn modelId="{7525E494-3B14-458E-8745-F1DF602296AA}" srcId="{AFAA4C01-6C25-4E4A-BE4B-72299491C154}" destId="{B209A71E-4C4D-4287-9924-8AE6F44DBB45}" srcOrd="2" destOrd="0" parTransId="{85137D1B-7B74-4151-9039-D7227DDD7B3F}" sibTransId="{B3DF0736-8E6A-4810-9752-21877889C289}"/>
    <dgm:cxn modelId="{5D6C39A0-0139-4880-A7C6-71401ACED0B8}" type="presOf" srcId="{78A41DEA-DC1E-43AA-B49F-9B4279CD352A}" destId="{E8220346-D831-4E18-8720-E374E9B0FF74}" srcOrd="1" destOrd="0" presId="urn:microsoft.com/office/officeart/2005/8/layout/radial1"/>
    <dgm:cxn modelId="{EA94C7F0-39E8-48E3-8B5B-59B54B912144}" type="presOf" srcId="{65F310E0-CD72-46F8-AFDD-A555CD436FD7}" destId="{9E7F9850-7243-43DC-90E4-5E632E306C96}" srcOrd="0" destOrd="0" presId="urn:microsoft.com/office/officeart/2005/8/layout/radial1"/>
    <dgm:cxn modelId="{A46625BB-3309-44A7-81F7-A4A19E9D5B32}" type="presOf" srcId="{AFAA4C01-6C25-4E4A-BE4B-72299491C154}" destId="{3FC56B05-6CBE-4FEE-AD96-EF72FB644A07}" srcOrd="0" destOrd="0" presId="urn:microsoft.com/office/officeart/2005/8/layout/radial1"/>
    <dgm:cxn modelId="{0AB8D1C8-AFD7-4C28-BBAB-4554A1F3C794}" type="presOf" srcId="{EAF5919D-D4F9-4079-B35C-E86C7FA9176F}" destId="{F692011C-C366-48FB-9436-11CCD74FE6CB}" srcOrd="1" destOrd="0" presId="urn:microsoft.com/office/officeart/2005/8/layout/radial1"/>
    <dgm:cxn modelId="{7316EE1D-3806-481E-BDC4-81AC88E40611}" type="presOf" srcId="{B08A1A3F-D346-47AD-AC34-7B78AE663FA5}" destId="{85F62113-602D-4465-998D-D5926C486499}" srcOrd="1" destOrd="0" presId="urn:microsoft.com/office/officeart/2005/8/layout/radial1"/>
    <dgm:cxn modelId="{D24B7AC8-5369-41BB-BAAF-C90B211BEF3B}" type="presOf" srcId="{1F707E78-4ED4-4290-BA77-413D62B902E6}" destId="{D63E75DA-85A9-4F2C-9D31-03354A041019}" srcOrd="1" destOrd="0" presId="urn:microsoft.com/office/officeart/2005/8/layout/radial1"/>
    <dgm:cxn modelId="{4E78F05B-A279-4EF5-A118-E4E1659C55CB}" type="presOf" srcId="{2DBC97B0-3486-4524-86AB-B4459B0BB0F6}" destId="{3BEC0F7D-F8E5-496A-B586-EE5EFE744CC2}" srcOrd="0" destOrd="0" presId="urn:microsoft.com/office/officeart/2005/8/layout/radial1"/>
    <dgm:cxn modelId="{31825FF0-8FB2-408A-A33E-826BAA8DFCF5}" type="presOf" srcId="{B08A1A3F-D346-47AD-AC34-7B78AE663FA5}" destId="{FB9D33C8-6C0F-42CD-B723-64A17319E34F}" srcOrd="0" destOrd="0" presId="urn:microsoft.com/office/officeart/2005/8/layout/radial1"/>
    <dgm:cxn modelId="{B1687604-CD0F-4EA1-93BA-ACD320C43A99}" type="presOf" srcId="{ABB4BABA-AE14-408E-BE9E-06427BFC9309}" destId="{5276ECF9-A913-4449-94FC-770DCACB2048}" srcOrd="1" destOrd="0" presId="urn:microsoft.com/office/officeart/2005/8/layout/radial1"/>
    <dgm:cxn modelId="{D5B71314-4A13-4B5D-8156-FBF8E66870AF}" type="presOf" srcId="{4FD37FF3-E26F-49CF-A8D9-EB28311C3C8F}" destId="{63B275CC-97C0-4707-9973-716AB93833B8}" srcOrd="0" destOrd="0" presId="urn:microsoft.com/office/officeart/2005/8/layout/radial1"/>
    <dgm:cxn modelId="{CC2E78A1-2283-475D-82AE-52E674C2F473}" type="presOf" srcId="{4FD37FF3-E26F-49CF-A8D9-EB28311C3C8F}" destId="{95ADD1EA-FB24-4B13-ACDB-4D912E210BB8}" srcOrd="1" destOrd="0" presId="urn:microsoft.com/office/officeart/2005/8/layout/radial1"/>
    <dgm:cxn modelId="{976DF7D5-A67C-4BA3-8E6A-5EE371A5F08B}" type="presOf" srcId="{ABB4BABA-AE14-408E-BE9E-06427BFC9309}" destId="{97A4C68B-08EE-4FFA-86B4-9AAA416D183D}" srcOrd="0" destOrd="0" presId="urn:microsoft.com/office/officeart/2005/8/layout/radial1"/>
    <dgm:cxn modelId="{30F28100-EE9E-422C-B384-01BFD71D63F7}" type="presOf" srcId="{EAF5919D-D4F9-4079-B35C-E86C7FA9176F}" destId="{31C78008-DCB7-4C4A-80D1-DC67644F8030}" srcOrd="0" destOrd="0" presId="urn:microsoft.com/office/officeart/2005/8/layout/radial1"/>
    <dgm:cxn modelId="{3CC206C3-A995-40DA-90A6-ACE1BF5D2942}" srcId="{AFAA4C01-6C25-4E4A-BE4B-72299491C154}" destId="{BFC3B160-0BAF-449B-A17A-930A1CBA61F6}" srcOrd="6" destOrd="0" parTransId="{EAF5919D-D4F9-4079-B35C-E86C7FA9176F}" sibTransId="{C7CA8FF6-FC32-4DEC-80BF-6689E079CCF3}"/>
    <dgm:cxn modelId="{7C076395-3004-4503-9262-FC487E444779}" srcId="{AFAA4C01-6C25-4E4A-BE4B-72299491C154}" destId="{258B9B52-14C8-478E-9078-DBA0752AA705}" srcOrd="5" destOrd="0" parTransId="{4FD37FF3-E26F-49CF-A8D9-EB28311C3C8F}" sibTransId="{12CB753A-6052-42FB-8D93-442EFAB93426}"/>
    <dgm:cxn modelId="{6C7469D0-7A63-4DF9-A96B-AB1167277356}" type="presOf" srcId="{1A764BC3-FC6B-4AC8-8F0C-2B77F8B2F19E}" destId="{3F1EE021-7A46-4987-9C02-52345D7E319D}" srcOrd="0" destOrd="0" presId="urn:microsoft.com/office/officeart/2005/8/layout/radial1"/>
    <dgm:cxn modelId="{1B07D209-D909-4EE3-AF09-2E6FBD81A23E}" srcId="{46569ABF-5CDE-439C-B52F-82F725C07527}" destId="{26C794DD-A584-4439-923D-93B39454523A}" srcOrd="2" destOrd="0" parTransId="{F0A38F8A-2C00-427D-A1F3-BC09865AC5C7}" sibTransId="{33FAAE7D-E77B-4FF5-85BB-64B616D7ECF3}"/>
    <dgm:cxn modelId="{DF306299-7B21-4234-9A4B-BC9A0E9794BE}" srcId="{AFAA4C01-6C25-4E4A-BE4B-72299491C154}" destId="{65F310E0-CD72-46F8-AFDD-A555CD436FD7}" srcOrd="4" destOrd="0" parTransId="{78A41DEA-DC1E-43AA-B49F-9B4279CD352A}" sibTransId="{69EF7A92-ADCB-48FA-A53E-B7ECA01D4BDF}"/>
    <dgm:cxn modelId="{063279F5-3BA5-42B8-A132-9400A7F265F4}" type="presOf" srcId="{E27FA7CE-9B17-4DA9-A1CF-E1472C75180B}" destId="{EBC2825E-788E-4EE4-8906-8891D2277BB2}" srcOrd="0" destOrd="0" presId="urn:microsoft.com/office/officeart/2005/8/layout/radial1"/>
    <dgm:cxn modelId="{0D8D1E03-3CBB-409E-938E-0F5F779371E2}" type="presOf" srcId="{46569ABF-5CDE-439C-B52F-82F725C07527}" destId="{32C102DB-1CEC-43D8-B814-37BC0D25AED5}" srcOrd="0" destOrd="0" presId="urn:microsoft.com/office/officeart/2005/8/layout/radial1"/>
    <dgm:cxn modelId="{2EDDCDC3-770B-4699-B26D-E0465C59F840}" type="presOf" srcId="{85137D1B-7B74-4151-9039-D7227DDD7B3F}" destId="{048F1914-996E-4893-90C2-F9561889D969}" srcOrd="1" destOrd="0" presId="urn:microsoft.com/office/officeart/2005/8/layout/radial1"/>
    <dgm:cxn modelId="{25784155-901A-49FD-A890-C56BE072A2C5}" type="presOf" srcId="{78A41DEA-DC1E-43AA-B49F-9B4279CD352A}" destId="{8DC0561B-B383-456D-8781-834949C1B676}" srcOrd="0" destOrd="0" presId="urn:microsoft.com/office/officeart/2005/8/layout/radial1"/>
    <dgm:cxn modelId="{9CB83FFA-91D7-4ECB-B9BB-2E781A49FB40}" srcId="{46569ABF-5CDE-439C-B52F-82F725C07527}" destId="{0656D97C-A7C2-4F4D-A622-9F267BAAC1DA}" srcOrd="1" destOrd="0" parTransId="{B439D261-A526-42E4-B2AC-81B26C5EA259}" sibTransId="{F476DBAE-B0C6-4126-A00C-31442294D034}"/>
    <dgm:cxn modelId="{1C827606-C55B-48DC-A0E8-887033521DD8}" type="presOf" srcId="{1F707E78-4ED4-4290-BA77-413D62B902E6}" destId="{D3CA23B1-B28F-4ECC-85B8-367816D205C6}" srcOrd="0" destOrd="0" presId="urn:microsoft.com/office/officeart/2005/8/layout/radial1"/>
    <dgm:cxn modelId="{6891435A-852C-4797-AA96-F1C8CDC19A48}" srcId="{AFAA4C01-6C25-4E4A-BE4B-72299491C154}" destId="{2DBC97B0-3486-4524-86AB-B4459B0BB0F6}" srcOrd="3" destOrd="0" parTransId="{1F707E78-4ED4-4290-BA77-413D62B902E6}" sibTransId="{C0D4BCCA-8D9E-4170-9E93-72102C4A5869}"/>
    <dgm:cxn modelId="{B46352DC-A961-4D02-8D05-518DAA40A636}" type="presOf" srcId="{B209A71E-4C4D-4287-9924-8AE6F44DBB45}" destId="{F7477930-D7F1-4D45-B5E3-96BBDB677A25}" srcOrd="0" destOrd="0" presId="urn:microsoft.com/office/officeart/2005/8/layout/radial1"/>
    <dgm:cxn modelId="{92EC7D21-06E8-4B44-9CD8-E60F7AD2789B}" type="presParOf" srcId="{32C102DB-1CEC-43D8-B814-37BC0D25AED5}" destId="{3FC56B05-6CBE-4FEE-AD96-EF72FB644A07}" srcOrd="0" destOrd="0" presId="urn:microsoft.com/office/officeart/2005/8/layout/radial1"/>
    <dgm:cxn modelId="{12A72CA7-325B-4D3B-8B91-8844FA86C171}" type="presParOf" srcId="{32C102DB-1CEC-43D8-B814-37BC0D25AED5}" destId="{97A4C68B-08EE-4FFA-86B4-9AAA416D183D}" srcOrd="1" destOrd="0" presId="urn:microsoft.com/office/officeart/2005/8/layout/radial1"/>
    <dgm:cxn modelId="{4A5095CC-13AD-4814-B2CB-075EFCA2A1B7}" type="presParOf" srcId="{97A4C68B-08EE-4FFA-86B4-9AAA416D183D}" destId="{5276ECF9-A913-4449-94FC-770DCACB2048}" srcOrd="0" destOrd="0" presId="urn:microsoft.com/office/officeart/2005/8/layout/radial1"/>
    <dgm:cxn modelId="{3BF8AB1F-DC3B-4C3D-AA4F-04BA32413669}" type="presParOf" srcId="{32C102DB-1CEC-43D8-B814-37BC0D25AED5}" destId="{EBC2825E-788E-4EE4-8906-8891D2277BB2}" srcOrd="2" destOrd="0" presId="urn:microsoft.com/office/officeart/2005/8/layout/radial1"/>
    <dgm:cxn modelId="{28FC333E-2027-4967-8E5E-595169BD7E20}" type="presParOf" srcId="{32C102DB-1CEC-43D8-B814-37BC0D25AED5}" destId="{FB9D33C8-6C0F-42CD-B723-64A17319E34F}" srcOrd="3" destOrd="0" presId="urn:microsoft.com/office/officeart/2005/8/layout/radial1"/>
    <dgm:cxn modelId="{62899097-C980-4839-A1E1-7555F7D43963}" type="presParOf" srcId="{FB9D33C8-6C0F-42CD-B723-64A17319E34F}" destId="{85F62113-602D-4465-998D-D5926C486499}" srcOrd="0" destOrd="0" presId="urn:microsoft.com/office/officeart/2005/8/layout/radial1"/>
    <dgm:cxn modelId="{21FD28CE-E593-466C-99B0-8C04F7E7AEA4}" type="presParOf" srcId="{32C102DB-1CEC-43D8-B814-37BC0D25AED5}" destId="{3F1EE021-7A46-4987-9C02-52345D7E319D}" srcOrd="4" destOrd="0" presId="urn:microsoft.com/office/officeart/2005/8/layout/radial1"/>
    <dgm:cxn modelId="{6A96D605-D976-4F91-A4E7-62A1D95097F6}" type="presParOf" srcId="{32C102DB-1CEC-43D8-B814-37BC0D25AED5}" destId="{F61DBDE2-C510-4E58-AA46-40FBF9F0D625}" srcOrd="5" destOrd="0" presId="urn:microsoft.com/office/officeart/2005/8/layout/radial1"/>
    <dgm:cxn modelId="{E2C449A4-4D04-41A2-85F4-A70361CC321F}" type="presParOf" srcId="{F61DBDE2-C510-4E58-AA46-40FBF9F0D625}" destId="{048F1914-996E-4893-90C2-F9561889D969}" srcOrd="0" destOrd="0" presId="urn:microsoft.com/office/officeart/2005/8/layout/radial1"/>
    <dgm:cxn modelId="{6E862AE3-FBC9-4D61-8BB3-521451C5F928}" type="presParOf" srcId="{32C102DB-1CEC-43D8-B814-37BC0D25AED5}" destId="{F7477930-D7F1-4D45-B5E3-96BBDB677A25}" srcOrd="6" destOrd="0" presId="urn:microsoft.com/office/officeart/2005/8/layout/radial1"/>
    <dgm:cxn modelId="{1A84FE8A-995F-4907-828E-29B9B5E931D9}" type="presParOf" srcId="{32C102DB-1CEC-43D8-B814-37BC0D25AED5}" destId="{D3CA23B1-B28F-4ECC-85B8-367816D205C6}" srcOrd="7" destOrd="0" presId="urn:microsoft.com/office/officeart/2005/8/layout/radial1"/>
    <dgm:cxn modelId="{28EC5B35-2151-4B3C-ADD1-7B6FF04E008A}" type="presParOf" srcId="{D3CA23B1-B28F-4ECC-85B8-367816D205C6}" destId="{D63E75DA-85A9-4F2C-9D31-03354A041019}" srcOrd="0" destOrd="0" presId="urn:microsoft.com/office/officeart/2005/8/layout/radial1"/>
    <dgm:cxn modelId="{93E33E94-7387-42CE-9BAD-E984D31AD145}" type="presParOf" srcId="{32C102DB-1CEC-43D8-B814-37BC0D25AED5}" destId="{3BEC0F7D-F8E5-496A-B586-EE5EFE744CC2}" srcOrd="8" destOrd="0" presId="urn:microsoft.com/office/officeart/2005/8/layout/radial1"/>
    <dgm:cxn modelId="{DB4CD9C3-8B14-43E0-B0A3-1BB1D0B0BFE2}" type="presParOf" srcId="{32C102DB-1CEC-43D8-B814-37BC0D25AED5}" destId="{8DC0561B-B383-456D-8781-834949C1B676}" srcOrd="9" destOrd="0" presId="urn:microsoft.com/office/officeart/2005/8/layout/radial1"/>
    <dgm:cxn modelId="{465B5443-9626-4967-9872-61475D5852FC}" type="presParOf" srcId="{8DC0561B-B383-456D-8781-834949C1B676}" destId="{E8220346-D831-4E18-8720-E374E9B0FF74}" srcOrd="0" destOrd="0" presId="urn:microsoft.com/office/officeart/2005/8/layout/radial1"/>
    <dgm:cxn modelId="{3E72CACA-5903-4811-BD64-AF04598E4254}" type="presParOf" srcId="{32C102DB-1CEC-43D8-B814-37BC0D25AED5}" destId="{9E7F9850-7243-43DC-90E4-5E632E306C96}" srcOrd="10" destOrd="0" presId="urn:microsoft.com/office/officeart/2005/8/layout/radial1"/>
    <dgm:cxn modelId="{9BC21DFC-4E75-4402-8688-98A647EB5532}" type="presParOf" srcId="{32C102DB-1CEC-43D8-B814-37BC0D25AED5}" destId="{63B275CC-97C0-4707-9973-716AB93833B8}" srcOrd="11" destOrd="0" presId="urn:microsoft.com/office/officeart/2005/8/layout/radial1"/>
    <dgm:cxn modelId="{1FAF101B-4525-4E17-8E73-27F670E10F57}" type="presParOf" srcId="{63B275CC-97C0-4707-9973-716AB93833B8}" destId="{95ADD1EA-FB24-4B13-ACDB-4D912E210BB8}" srcOrd="0" destOrd="0" presId="urn:microsoft.com/office/officeart/2005/8/layout/radial1"/>
    <dgm:cxn modelId="{11F7F70D-B79C-4251-B75E-CE63BC314075}" type="presParOf" srcId="{32C102DB-1CEC-43D8-B814-37BC0D25AED5}" destId="{B827AF59-10D5-4E06-BDB4-84019F0C9E62}" srcOrd="12" destOrd="0" presId="urn:microsoft.com/office/officeart/2005/8/layout/radial1"/>
    <dgm:cxn modelId="{1F5680FB-95D1-446D-AB5A-4C5C58C703FC}" type="presParOf" srcId="{32C102DB-1CEC-43D8-B814-37BC0D25AED5}" destId="{31C78008-DCB7-4C4A-80D1-DC67644F8030}" srcOrd="13" destOrd="0" presId="urn:microsoft.com/office/officeart/2005/8/layout/radial1"/>
    <dgm:cxn modelId="{C66883FB-371C-423F-A949-06782698CEB2}" type="presParOf" srcId="{31C78008-DCB7-4C4A-80D1-DC67644F8030}" destId="{F692011C-C366-48FB-9436-11CCD74FE6CB}" srcOrd="0" destOrd="0" presId="urn:microsoft.com/office/officeart/2005/8/layout/radial1"/>
    <dgm:cxn modelId="{14EC0354-B168-4832-9BF5-CAD349F9F098}" type="presParOf" srcId="{32C102DB-1CEC-43D8-B814-37BC0D25AED5}" destId="{5FA6C7DE-B616-423E-9B85-E55D96E3A58F}" srcOrd="14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FD9591B-A8AE-43CA-A2E7-CB5CB8748730}" type="doc">
      <dgm:prSet loTypeId="urn:microsoft.com/office/officeart/2005/8/layout/cycle5" loCatId="cycle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it-IT"/>
        </a:p>
      </dgm:t>
    </dgm:pt>
    <dgm:pt modelId="{935ABC50-5577-48EE-B64F-AFDC443EA43B}">
      <dgm:prSet phldrT="[Testo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it-IT" sz="2400" dirty="0" smtClean="0">
              <a:latin typeface="Tahoma" pitchFamily="34" charset="0"/>
              <a:ea typeface="Tahoma" pitchFamily="34" charset="0"/>
              <a:cs typeface="Tahoma" pitchFamily="34" charset="0"/>
            </a:rPr>
            <a:t>Lavoro di rete</a:t>
          </a:r>
          <a:endParaRPr lang="it-IT" sz="2400" dirty="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A60CEF4E-A7EE-41A9-9A42-3AC024943966}" type="parTrans" cxnId="{2ED3DF4C-A8DD-466D-B86B-8B74925EFCB2}">
      <dgm:prSet/>
      <dgm:spPr/>
      <dgm:t>
        <a:bodyPr/>
        <a:lstStyle/>
        <a:p>
          <a:endParaRPr lang="it-IT"/>
        </a:p>
      </dgm:t>
    </dgm:pt>
    <dgm:pt modelId="{1783E24E-A1AE-4E36-9D24-89BA00E7232D}" type="sibTrans" cxnId="{2ED3DF4C-A8DD-466D-B86B-8B74925EFCB2}">
      <dgm:prSet/>
      <dgm:spPr/>
      <dgm:t>
        <a:bodyPr/>
        <a:lstStyle/>
        <a:p>
          <a:endParaRPr lang="it-IT"/>
        </a:p>
      </dgm:t>
    </dgm:pt>
    <dgm:pt modelId="{EB690F27-718B-4F1A-81A9-3E1DC0B13EE3}">
      <dgm:prSet phldrT="[Testo]" custT="1"/>
      <dgm:spPr/>
      <dgm:t>
        <a:bodyPr/>
        <a:lstStyle/>
        <a:p>
          <a:r>
            <a:rPr lang="it-IT" sz="1800" i="0" dirty="0" smtClean="0">
              <a:latin typeface="Tahoma" pitchFamily="34" charset="0"/>
              <a:ea typeface="Tahoma" pitchFamily="34" charset="0"/>
              <a:cs typeface="Tahoma" pitchFamily="34" charset="0"/>
            </a:rPr>
            <a:t>Visione completa ed obiettiva dei casi</a:t>
          </a:r>
        </a:p>
      </dgm:t>
    </dgm:pt>
    <dgm:pt modelId="{80FDDF0F-C305-4741-AA0E-31DC3E9FF09F}" type="parTrans" cxnId="{2A244557-F16B-41CD-A80D-816D720EE660}">
      <dgm:prSet/>
      <dgm:spPr/>
      <dgm:t>
        <a:bodyPr/>
        <a:lstStyle/>
        <a:p>
          <a:endParaRPr lang="it-IT"/>
        </a:p>
      </dgm:t>
    </dgm:pt>
    <dgm:pt modelId="{CC570786-BD0D-4CAD-AD8F-BB4D07648D93}" type="sibTrans" cxnId="{2A244557-F16B-41CD-A80D-816D720EE660}">
      <dgm:prSet/>
      <dgm:spPr/>
      <dgm:t>
        <a:bodyPr/>
        <a:lstStyle/>
        <a:p>
          <a:endParaRPr lang="it-IT"/>
        </a:p>
      </dgm:t>
    </dgm:pt>
    <dgm:pt modelId="{A38C4932-8127-41FC-BBAD-3555546EF166}">
      <dgm:prSet phldrT="[Tes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it-IT" sz="2000" i="0" dirty="0" smtClean="0">
              <a:latin typeface="Tahoma" pitchFamily="34" charset="0"/>
              <a:ea typeface="Tahoma" pitchFamily="34" charset="0"/>
              <a:cs typeface="Tahoma" pitchFamily="34" charset="0"/>
            </a:rPr>
            <a:t>Valutazioni intermedie e finali</a:t>
          </a:r>
        </a:p>
      </dgm:t>
    </dgm:pt>
    <dgm:pt modelId="{FECD9731-A4BC-4DE4-9146-3B7EA64E03AB}" type="parTrans" cxnId="{BEC7A127-F2D6-4B29-88F6-FF8EDB8FA68F}">
      <dgm:prSet/>
      <dgm:spPr/>
      <dgm:t>
        <a:bodyPr/>
        <a:lstStyle/>
        <a:p>
          <a:endParaRPr lang="it-IT"/>
        </a:p>
      </dgm:t>
    </dgm:pt>
    <dgm:pt modelId="{783A7122-E013-4F98-9383-C22C89E56729}" type="sibTrans" cxnId="{BEC7A127-F2D6-4B29-88F6-FF8EDB8FA68F}">
      <dgm:prSet/>
      <dgm:spPr/>
      <dgm:t>
        <a:bodyPr/>
        <a:lstStyle/>
        <a:p>
          <a:endParaRPr lang="it-IT"/>
        </a:p>
      </dgm:t>
    </dgm:pt>
    <dgm:pt modelId="{FDB14730-61E9-4E68-9E81-E76132C9C853}">
      <dgm:prSet phldrT="[Testo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it-IT" sz="2000" i="0" dirty="0" smtClean="0">
              <a:latin typeface="Tahoma" pitchFamily="34" charset="0"/>
              <a:ea typeface="Tahoma" pitchFamily="34" charset="0"/>
              <a:cs typeface="Tahoma" pitchFamily="34" charset="0"/>
            </a:rPr>
            <a:t>Programmazione</a:t>
          </a:r>
        </a:p>
      </dgm:t>
    </dgm:pt>
    <dgm:pt modelId="{2F076BAF-90B9-4DF2-8D7F-126473535C48}" type="parTrans" cxnId="{CFCCBC0F-9DEC-4133-824C-0DF364284934}">
      <dgm:prSet/>
      <dgm:spPr/>
      <dgm:t>
        <a:bodyPr/>
        <a:lstStyle/>
        <a:p>
          <a:endParaRPr lang="it-IT"/>
        </a:p>
      </dgm:t>
    </dgm:pt>
    <dgm:pt modelId="{B264C37C-CD7F-495B-B05E-E2F813A5F806}" type="sibTrans" cxnId="{CFCCBC0F-9DEC-4133-824C-0DF364284934}">
      <dgm:prSet/>
      <dgm:spPr/>
      <dgm:t>
        <a:bodyPr/>
        <a:lstStyle/>
        <a:p>
          <a:endParaRPr lang="it-IT"/>
        </a:p>
      </dgm:t>
    </dgm:pt>
    <dgm:pt modelId="{69538124-9B41-43B3-AB46-F88965BD28B2}">
      <dgm:prSet phldrT="[Testo]" custT="1"/>
      <dgm:spPr/>
      <dgm:t>
        <a:bodyPr/>
        <a:lstStyle/>
        <a:p>
          <a:r>
            <a:rPr lang="it-IT" sz="2000" dirty="0" smtClean="0">
              <a:latin typeface="Tahoma" pitchFamily="34" charset="0"/>
              <a:ea typeface="Tahoma" pitchFamily="34" charset="0"/>
              <a:cs typeface="Tahoma" pitchFamily="34" charset="0"/>
            </a:rPr>
            <a:t>Miglioramento continuo</a:t>
          </a:r>
          <a:endParaRPr lang="it-IT" sz="2000" dirty="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D1286C03-930B-4B24-8DA9-0F5A114CB01B}" type="parTrans" cxnId="{37873272-8ABC-46AE-8D17-B73D1550A319}">
      <dgm:prSet/>
      <dgm:spPr/>
      <dgm:t>
        <a:bodyPr/>
        <a:lstStyle/>
        <a:p>
          <a:endParaRPr lang="it-IT"/>
        </a:p>
      </dgm:t>
    </dgm:pt>
    <dgm:pt modelId="{C573C7FA-E60D-4BE8-8F2A-33CDCBC2C95C}" type="sibTrans" cxnId="{37873272-8ABC-46AE-8D17-B73D1550A319}">
      <dgm:prSet/>
      <dgm:spPr/>
      <dgm:t>
        <a:bodyPr/>
        <a:lstStyle/>
        <a:p>
          <a:endParaRPr lang="it-IT"/>
        </a:p>
      </dgm:t>
    </dgm:pt>
    <dgm:pt modelId="{09FB902B-337D-4AE7-982E-B102C2917B3B}">
      <dgm:prSet phldrT="[Testo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it-IT" sz="1800" dirty="0" smtClean="0">
              <a:latin typeface="Tahoma" pitchFamily="34" charset="0"/>
              <a:ea typeface="Tahoma" pitchFamily="34" charset="0"/>
              <a:cs typeface="Tahoma" pitchFamily="34" charset="0"/>
            </a:rPr>
            <a:t>Equa distribuzione delle responsabilità</a:t>
          </a:r>
          <a:endParaRPr lang="it-IT" sz="1800" dirty="0"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164D5105-AE3A-455E-80CB-D3B601D0FD8F}" type="parTrans" cxnId="{8EE7A4FD-A5ED-4B9B-965C-A159C8525B87}">
      <dgm:prSet/>
      <dgm:spPr/>
      <dgm:t>
        <a:bodyPr/>
        <a:lstStyle/>
        <a:p>
          <a:endParaRPr lang="it-IT"/>
        </a:p>
      </dgm:t>
    </dgm:pt>
    <dgm:pt modelId="{D9CCB8B0-FE45-4431-B169-74AE5DB3BE4E}" type="sibTrans" cxnId="{8EE7A4FD-A5ED-4B9B-965C-A159C8525B87}">
      <dgm:prSet/>
      <dgm:spPr/>
      <dgm:t>
        <a:bodyPr/>
        <a:lstStyle/>
        <a:p>
          <a:endParaRPr lang="it-IT"/>
        </a:p>
      </dgm:t>
    </dgm:pt>
    <dgm:pt modelId="{C694271D-3498-4B76-BFFA-ACB9A507EB12}" type="pres">
      <dgm:prSet presAssocID="{0FD9591B-A8AE-43CA-A2E7-CB5CB8748730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79618267-E36C-4F6A-9E26-12B748642A91}" type="pres">
      <dgm:prSet presAssocID="{935ABC50-5577-48EE-B64F-AFDC443EA43B}" presName="node" presStyleLbl="node1" presStyleIdx="0" presStyleCnt="6" custScaleX="129933" custScaleY="11041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D4AFC6C-A7BD-40E1-A2BD-2E7C94930B25}" type="pres">
      <dgm:prSet presAssocID="{935ABC50-5577-48EE-B64F-AFDC443EA43B}" presName="spNode" presStyleCnt="0"/>
      <dgm:spPr/>
    </dgm:pt>
    <dgm:pt modelId="{F7E63AAF-D13A-492B-BEE9-7915CC9600CB}" type="pres">
      <dgm:prSet presAssocID="{1783E24E-A1AE-4E36-9D24-89BA00E7232D}" presName="sibTrans" presStyleLbl="sibTrans1D1" presStyleIdx="0" presStyleCnt="6"/>
      <dgm:spPr/>
      <dgm:t>
        <a:bodyPr/>
        <a:lstStyle/>
        <a:p>
          <a:endParaRPr lang="it-IT"/>
        </a:p>
      </dgm:t>
    </dgm:pt>
    <dgm:pt modelId="{D4982746-82D2-4373-8AD5-4833DB6B9309}" type="pres">
      <dgm:prSet presAssocID="{EB690F27-718B-4F1A-81A9-3E1DC0B13EE3}" presName="node" presStyleLbl="node1" presStyleIdx="1" presStyleCnt="6" custScaleX="120640" custScaleY="107279" custRadScaleRad="97906" custRadScaleInc="1530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BE1CB6E-1BAF-4178-8264-0814725E1AD6}" type="pres">
      <dgm:prSet presAssocID="{EB690F27-718B-4F1A-81A9-3E1DC0B13EE3}" presName="spNode" presStyleCnt="0"/>
      <dgm:spPr/>
    </dgm:pt>
    <dgm:pt modelId="{7040CCFE-CA01-4494-960C-C28E72A61713}" type="pres">
      <dgm:prSet presAssocID="{CC570786-BD0D-4CAD-AD8F-BB4D07648D93}" presName="sibTrans" presStyleLbl="sibTrans1D1" presStyleIdx="1" presStyleCnt="6"/>
      <dgm:spPr/>
      <dgm:t>
        <a:bodyPr/>
        <a:lstStyle/>
        <a:p>
          <a:endParaRPr lang="it-IT"/>
        </a:p>
      </dgm:t>
    </dgm:pt>
    <dgm:pt modelId="{4325D468-1443-45B5-8729-DA70FAC36904}" type="pres">
      <dgm:prSet presAssocID="{A38C4932-8127-41FC-BBAD-3555546EF166}" presName="node" presStyleLbl="node1" presStyleIdx="2" presStyleCnt="6" custScaleX="120654" custScaleY="112691" custRadScaleRad="97219" custRadScaleInc="-19371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7CE6BFD-7995-40FE-96D0-05B201279E43}" type="pres">
      <dgm:prSet presAssocID="{A38C4932-8127-41FC-BBAD-3555546EF166}" presName="spNode" presStyleCnt="0"/>
      <dgm:spPr/>
    </dgm:pt>
    <dgm:pt modelId="{7708212E-C549-4EE2-9459-5EC9A2C24FD4}" type="pres">
      <dgm:prSet presAssocID="{783A7122-E013-4F98-9383-C22C89E56729}" presName="sibTrans" presStyleLbl="sibTrans1D1" presStyleIdx="2" presStyleCnt="6"/>
      <dgm:spPr/>
      <dgm:t>
        <a:bodyPr/>
        <a:lstStyle/>
        <a:p>
          <a:endParaRPr lang="it-IT"/>
        </a:p>
      </dgm:t>
    </dgm:pt>
    <dgm:pt modelId="{AFCD397F-00E9-4002-8B17-72BC32664200}" type="pres">
      <dgm:prSet presAssocID="{FDB14730-61E9-4E68-9E81-E76132C9C853}" presName="node" presStyleLbl="node1" presStyleIdx="3" presStyleCnt="6" custScaleX="129933" custScaleY="11540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663268A-9CC9-41E2-ABF3-B0FD008D95D5}" type="pres">
      <dgm:prSet presAssocID="{FDB14730-61E9-4E68-9E81-E76132C9C853}" presName="spNode" presStyleCnt="0"/>
      <dgm:spPr/>
    </dgm:pt>
    <dgm:pt modelId="{A1227B1B-611C-4A77-B603-E727D757BE22}" type="pres">
      <dgm:prSet presAssocID="{B264C37C-CD7F-495B-B05E-E2F813A5F806}" presName="sibTrans" presStyleLbl="sibTrans1D1" presStyleIdx="3" presStyleCnt="6"/>
      <dgm:spPr/>
      <dgm:t>
        <a:bodyPr/>
        <a:lstStyle/>
        <a:p>
          <a:endParaRPr lang="it-IT"/>
        </a:p>
      </dgm:t>
    </dgm:pt>
    <dgm:pt modelId="{3D7FECBA-8BBA-4196-A8C9-3DEFC4A6CF54}" type="pres">
      <dgm:prSet presAssocID="{69538124-9B41-43B3-AB46-F88965BD28B2}" presName="node" presStyleLbl="node1" presStyleIdx="4" presStyleCnt="6" custScaleX="122706" custScaleY="112691" custRadScaleRad="97210" custRadScaleInc="19358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022D6B8-39C3-4BAC-B0FF-8DBD3BD39205}" type="pres">
      <dgm:prSet presAssocID="{69538124-9B41-43B3-AB46-F88965BD28B2}" presName="spNode" presStyleCnt="0"/>
      <dgm:spPr/>
    </dgm:pt>
    <dgm:pt modelId="{566A380F-ECE8-41F5-839D-5B21A05AF6A0}" type="pres">
      <dgm:prSet presAssocID="{C573C7FA-E60D-4BE8-8F2A-33CDCBC2C95C}" presName="sibTrans" presStyleLbl="sibTrans1D1" presStyleIdx="4" presStyleCnt="6"/>
      <dgm:spPr/>
      <dgm:t>
        <a:bodyPr/>
        <a:lstStyle/>
        <a:p>
          <a:endParaRPr lang="it-IT"/>
        </a:p>
      </dgm:t>
    </dgm:pt>
    <dgm:pt modelId="{84201299-1848-4D6F-ADBB-1D97EE904824}" type="pres">
      <dgm:prSet presAssocID="{09FB902B-337D-4AE7-982E-B102C2917B3B}" presName="node" presStyleLbl="node1" presStyleIdx="5" presStyleCnt="6" custScaleX="126838" custScaleY="108466" custRadScaleRad="97303" custRadScaleInc="-1440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BB2C782-4E59-44EB-9FBB-B0FB7D444B86}" type="pres">
      <dgm:prSet presAssocID="{09FB902B-337D-4AE7-982E-B102C2917B3B}" presName="spNode" presStyleCnt="0"/>
      <dgm:spPr/>
    </dgm:pt>
    <dgm:pt modelId="{03CD134D-54B6-41C9-9D8A-7BC22D278941}" type="pres">
      <dgm:prSet presAssocID="{D9CCB8B0-FE45-4431-B169-74AE5DB3BE4E}" presName="sibTrans" presStyleLbl="sibTrans1D1" presStyleIdx="5" presStyleCnt="6"/>
      <dgm:spPr/>
      <dgm:t>
        <a:bodyPr/>
        <a:lstStyle/>
        <a:p>
          <a:endParaRPr lang="it-IT"/>
        </a:p>
      </dgm:t>
    </dgm:pt>
  </dgm:ptLst>
  <dgm:cxnLst>
    <dgm:cxn modelId="{EAC7AFA9-B46B-44B7-A86D-7EB726EB8C74}" type="presOf" srcId="{1783E24E-A1AE-4E36-9D24-89BA00E7232D}" destId="{F7E63AAF-D13A-492B-BEE9-7915CC9600CB}" srcOrd="0" destOrd="0" presId="urn:microsoft.com/office/officeart/2005/8/layout/cycle5"/>
    <dgm:cxn modelId="{73341282-EB06-420F-A2DC-B66036874EF4}" type="presOf" srcId="{EB690F27-718B-4F1A-81A9-3E1DC0B13EE3}" destId="{D4982746-82D2-4373-8AD5-4833DB6B9309}" srcOrd="0" destOrd="0" presId="urn:microsoft.com/office/officeart/2005/8/layout/cycle5"/>
    <dgm:cxn modelId="{88E35439-3974-483F-AF37-3AFB2474441F}" type="presOf" srcId="{C573C7FA-E60D-4BE8-8F2A-33CDCBC2C95C}" destId="{566A380F-ECE8-41F5-839D-5B21A05AF6A0}" srcOrd="0" destOrd="0" presId="urn:microsoft.com/office/officeart/2005/8/layout/cycle5"/>
    <dgm:cxn modelId="{BEC7A127-F2D6-4B29-88F6-FF8EDB8FA68F}" srcId="{0FD9591B-A8AE-43CA-A2E7-CB5CB8748730}" destId="{A38C4932-8127-41FC-BBAD-3555546EF166}" srcOrd="2" destOrd="0" parTransId="{FECD9731-A4BC-4DE4-9146-3B7EA64E03AB}" sibTransId="{783A7122-E013-4F98-9383-C22C89E56729}"/>
    <dgm:cxn modelId="{78FAA311-ED67-4D71-978C-916ECA6E60ED}" type="presOf" srcId="{CC570786-BD0D-4CAD-AD8F-BB4D07648D93}" destId="{7040CCFE-CA01-4494-960C-C28E72A61713}" srcOrd="0" destOrd="0" presId="urn:microsoft.com/office/officeart/2005/8/layout/cycle5"/>
    <dgm:cxn modelId="{8A91B868-5BA0-4ACB-BBD2-E1019A156FE9}" type="presOf" srcId="{783A7122-E013-4F98-9383-C22C89E56729}" destId="{7708212E-C549-4EE2-9459-5EC9A2C24FD4}" srcOrd="0" destOrd="0" presId="urn:microsoft.com/office/officeart/2005/8/layout/cycle5"/>
    <dgm:cxn modelId="{C8E26B99-E859-4404-9369-83226A324547}" type="presOf" srcId="{69538124-9B41-43B3-AB46-F88965BD28B2}" destId="{3D7FECBA-8BBA-4196-A8C9-3DEFC4A6CF54}" srcOrd="0" destOrd="0" presId="urn:microsoft.com/office/officeart/2005/8/layout/cycle5"/>
    <dgm:cxn modelId="{28E1B721-B382-48CD-A5F1-C6630660D68C}" type="presOf" srcId="{FDB14730-61E9-4E68-9E81-E76132C9C853}" destId="{AFCD397F-00E9-4002-8B17-72BC32664200}" srcOrd="0" destOrd="0" presId="urn:microsoft.com/office/officeart/2005/8/layout/cycle5"/>
    <dgm:cxn modelId="{2A244557-F16B-41CD-A80D-816D720EE660}" srcId="{0FD9591B-A8AE-43CA-A2E7-CB5CB8748730}" destId="{EB690F27-718B-4F1A-81A9-3E1DC0B13EE3}" srcOrd="1" destOrd="0" parTransId="{80FDDF0F-C305-4741-AA0E-31DC3E9FF09F}" sibTransId="{CC570786-BD0D-4CAD-AD8F-BB4D07648D93}"/>
    <dgm:cxn modelId="{98F10BEF-AEF0-42F2-825F-6A7AF7F72C56}" type="presOf" srcId="{B264C37C-CD7F-495B-B05E-E2F813A5F806}" destId="{A1227B1B-611C-4A77-B603-E727D757BE22}" srcOrd="0" destOrd="0" presId="urn:microsoft.com/office/officeart/2005/8/layout/cycle5"/>
    <dgm:cxn modelId="{2ED3DF4C-A8DD-466D-B86B-8B74925EFCB2}" srcId="{0FD9591B-A8AE-43CA-A2E7-CB5CB8748730}" destId="{935ABC50-5577-48EE-B64F-AFDC443EA43B}" srcOrd="0" destOrd="0" parTransId="{A60CEF4E-A7EE-41A9-9A42-3AC024943966}" sibTransId="{1783E24E-A1AE-4E36-9D24-89BA00E7232D}"/>
    <dgm:cxn modelId="{37873272-8ABC-46AE-8D17-B73D1550A319}" srcId="{0FD9591B-A8AE-43CA-A2E7-CB5CB8748730}" destId="{69538124-9B41-43B3-AB46-F88965BD28B2}" srcOrd="4" destOrd="0" parTransId="{D1286C03-930B-4B24-8DA9-0F5A114CB01B}" sibTransId="{C573C7FA-E60D-4BE8-8F2A-33CDCBC2C95C}"/>
    <dgm:cxn modelId="{81F5FB37-84BB-49D5-842E-78F1205FDC42}" type="presOf" srcId="{D9CCB8B0-FE45-4431-B169-74AE5DB3BE4E}" destId="{03CD134D-54B6-41C9-9D8A-7BC22D278941}" srcOrd="0" destOrd="0" presId="urn:microsoft.com/office/officeart/2005/8/layout/cycle5"/>
    <dgm:cxn modelId="{23F75F8E-312E-440A-AACD-317B4EB39E64}" type="presOf" srcId="{09FB902B-337D-4AE7-982E-B102C2917B3B}" destId="{84201299-1848-4D6F-ADBB-1D97EE904824}" srcOrd="0" destOrd="0" presId="urn:microsoft.com/office/officeart/2005/8/layout/cycle5"/>
    <dgm:cxn modelId="{8EE7A4FD-A5ED-4B9B-965C-A159C8525B87}" srcId="{0FD9591B-A8AE-43CA-A2E7-CB5CB8748730}" destId="{09FB902B-337D-4AE7-982E-B102C2917B3B}" srcOrd="5" destOrd="0" parTransId="{164D5105-AE3A-455E-80CB-D3B601D0FD8F}" sibTransId="{D9CCB8B0-FE45-4431-B169-74AE5DB3BE4E}"/>
    <dgm:cxn modelId="{2BC65571-FCED-41F0-B7C6-452E60BD7173}" type="presOf" srcId="{A38C4932-8127-41FC-BBAD-3555546EF166}" destId="{4325D468-1443-45B5-8729-DA70FAC36904}" srcOrd="0" destOrd="0" presId="urn:microsoft.com/office/officeart/2005/8/layout/cycle5"/>
    <dgm:cxn modelId="{5979E17C-BBD0-4ABB-A857-F7E515A9EB51}" type="presOf" srcId="{935ABC50-5577-48EE-B64F-AFDC443EA43B}" destId="{79618267-E36C-4F6A-9E26-12B748642A91}" srcOrd="0" destOrd="0" presId="urn:microsoft.com/office/officeart/2005/8/layout/cycle5"/>
    <dgm:cxn modelId="{80683238-C29A-4353-A3D2-0B525DD82C72}" type="presOf" srcId="{0FD9591B-A8AE-43CA-A2E7-CB5CB8748730}" destId="{C694271D-3498-4B76-BFFA-ACB9A507EB12}" srcOrd="0" destOrd="0" presId="urn:microsoft.com/office/officeart/2005/8/layout/cycle5"/>
    <dgm:cxn modelId="{CFCCBC0F-9DEC-4133-824C-0DF364284934}" srcId="{0FD9591B-A8AE-43CA-A2E7-CB5CB8748730}" destId="{FDB14730-61E9-4E68-9E81-E76132C9C853}" srcOrd="3" destOrd="0" parTransId="{2F076BAF-90B9-4DF2-8D7F-126473535C48}" sibTransId="{B264C37C-CD7F-495B-B05E-E2F813A5F806}"/>
    <dgm:cxn modelId="{F89F8B95-113B-4934-A6E3-F5EAA31FB4E2}" type="presParOf" srcId="{C694271D-3498-4B76-BFFA-ACB9A507EB12}" destId="{79618267-E36C-4F6A-9E26-12B748642A91}" srcOrd="0" destOrd="0" presId="urn:microsoft.com/office/officeart/2005/8/layout/cycle5"/>
    <dgm:cxn modelId="{582D6299-9079-45C0-BF1B-8665FBFEBF7E}" type="presParOf" srcId="{C694271D-3498-4B76-BFFA-ACB9A507EB12}" destId="{0D4AFC6C-A7BD-40E1-A2BD-2E7C94930B25}" srcOrd="1" destOrd="0" presId="urn:microsoft.com/office/officeart/2005/8/layout/cycle5"/>
    <dgm:cxn modelId="{097C4844-D245-415D-985D-025F674D682F}" type="presParOf" srcId="{C694271D-3498-4B76-BFFA-ACB9A507EB12}" destId="{F7E63AAF-D13A-492B-BEE9-7915CC9600CB}" srcOrd="2" destOrd="0" presId="urn:microsoft.com/office/officeart/2005/8/layout/cycle5"/>
    <dgm:cxn modelId="{84C29734-7736-43B2-B31E-D0DCE2A965D3}" type="presParOf" srcId="{C694271D-3498-4B76-BFFA-ACB9A507EB12}" destId="{D4982746-82D2-4373-8AD5-4833DB6B9309}" srcOrd="3" destOrd="0" presId="urn:microsoft.com/office/officeart/2005/8/layout/cycle5"/>
    <dgm:cxn modelId="{BE0C8804-13F7-4C47-A99E-529C2A2F02AB}" type="presParOf" srcId="{C694271D-3498-4B76-BFFA-ACB9A507EB12}" destId="{3BE1CB6E-1BAF-4178-8264-0814725E1AD6}" srcOrd="4" destOrd="0" presId="urn:microsoft.com/office/officeart/2005/8/layout/cycle5"/>
    <dgm:cxn modelId="{06F4F3E2-C0BA-47CA-9B38-5E77098676FC}" type="presParOf" srcId="{C694271D-3498-4B76-BFFA-ACB9A507EB12}" destId="{7040CCFE-CA01-4494-960C-C28E72A61713}" srcOrd="5" destOrd="0" presId="urn:microsoft.com/office/officeart/2005/8/layout/cycle5"/>
    <dgm:cxn modelId="{4D41713E-6AE7-441A-8EAB-FB4716B4DCB9}" type="presParOf" srcId="{C694271D-3498-4B76-BFFA-ACB9A507EB12}" destId="{4325D468-1443-45B5-8729-DA70FAC36904}" srcOrd="6" destOrd="0" presId="urn:microsoft.com/office/officeart/2005/8/layout/cycle5"/>
    <dgm:cxn modelId="{2EC91795-9C55-48A9-A22D-3B688C50A865}" type="presParOf" srcId="{C694271D-3498-4B76-BFFA-ACB9A507EB12}" destId="{97CE6BFD-7995-40FE-96D0-05B201279E43}" srcOrd="7" destOrd="0" presId="urn:microsoft.com/office/officeart/2005/8/layout/cycle5"/>
    <dgm:cxn modelId="{E4877039-16EE-4C9A-BE7E-923670E35724}" type="presParOf" srcId="{C694271D-3498-4B76-BFFA-ACB9A507EB12}" destId="{7708212E-C549-4EE2-9459-5EC9A2C24FD4}" srcOrd="8" destOrd="0" presId="urn:microsoft.com/office/officeart/2005/8/layout/cycle5"/>
    <dgm:cxn modelId="{914B80D9-80B3-48A4-A6F8-8EE85847C46E}" type="presParOf" srcId="{C694271D-3498-4B76-BFFA-ACB9A507EB12}" destId="{AFCD397F-00E9-4002-8B17-72BC32664200}" srcOrd="9" destOrd="0" presId="urn:microsoft.com/office/officeart/2005/8/layout/cycle5"/>
    <dgm:cxn modelId="{4350EADA-D275-4C10-BB26-BE9DA4B2788F}" type="presParOf" srcId="{C694271D-3498-4B76-BFFA-ACB9A507EB12}" destId="{6663268A-9CC9-41E2-ABF3-B0FD008D95D5}" srcOrd="10" destOrd="0" presId="urn:microsoft.com/office/officeart/2005/8/layout/cycle5"/>
    <dgm:cxn modelId="{3D1225D3-8A84-4BA5-9FD3-8E5C55EC7D7C}" type="presParOf" srcId="{C694271D-3498-4B76-BFFA-ACB9A507EB12}" destId="{A1227B1B-611C-4A77-B603-E727D757BE22}" srcOrd="11" destOrd="0" presId="urn:microsoft.com/office/officeart/2005/8/layout/cycle5"/>
    <dgm:cxn modelId="{636596A6-E396-44B2-93A4-FDFAB3FE624B}" type="presParOf" srcId="{C694271D-3498-4B76-BFFA-ACB9A507EB12}" destId="{3D7FECBA-8BBA-4196-A8C9-3DEFC4A6CF54}" srcOrd="12" destOrd="0" presId="urn:microsoft.com/office/officeart/2005/8/layout/cycle5"/>
    <dgm:cxn modelId="{29DA800A-F407-407F-BC9C-979A3314D984}" type="presParOf" srcId="{C694271D-3498-4B76-BFFA-ACB9A507EB12}" destId="{5022D6B8-39C3-4BAC-B0FF-8DBD3BD39205}" srcOrd="13" destOrd="0" presId="urn:microsoft.com/office/officeart/2005/8/layout/cycle5"/>
    <dgm:cxn modelId="{296CDFA7-774B-4AFE-9B5A-938C1CA01479}" type="presParOf" srcId="{C694271D-3498-4B76-BFFA-ACB9A507EB12}" destId="{566A380F-ECE8-41F5-839D-5B21A05AF6A0}" srcOrd="14" destOrd="0" presId="urn:microsoft.com/office/officeart/2005/8/layout/cycle5"/>
    <dgm:cxn modelId="{E612D71D-358B-41C7-8B95-674E05E2D82D}" type="presParOf" srcId="{C694271D-3498-4B76-BFFA-ACB9A507EB12}" destId="{84201299-1848-4D6F-ADBB-1D97EE904824}" srcOrd="15" destOrd="0" presId="urn:microsoft.com/office/officeart/2005/8/layout/cycle5"/>
    <dgm:cxn modelId="{8BAB1A85-2F34-4561-8398-ED5EDE2E4878}" type="presParOf" srcId="{C694271D-3498-4B76-BFFA-ACB9A507EB12}" destId="{CBB2C782-4E59-44EB-9FBB-B0FB7D444B86}" srcOrd="16" destOrd="0" presId="urn:microsoft.com/office/officeart/2005/8/layout/cycle5"/>
    <dgm:cxn modelId="{B990FD7D-7497-4725-AD40-0AD6B1F7B599}" type="presParOf" srcId="{C694271D-3498-4B76-BFFA-ACB9A507EB12}" destId="{03CD134D-54B6-41C9-9D8A-7BC22D278941}" srcOrd="17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C56B05-6CBE-4FEE-AD96-EF72FB644A07}">
      <dsp:nvSpPr>
        <dsp:cNvPr id="0" name=""/>
        <dsp:cNvSpPr/>
      </dsp:nvSpPr>
      <dsp:spPr>
        <a:xfrm>
          <a:off x="3534919" y="2530363"/>
          <a:ext cx="1667848" cy="1667848"/>
        </a:xfrm>
        <a:prstGeom prst="ellipse">
          <a:avLst/>
        </a:prstGeom>
        <a:solidFill>
          <a:schemeClr val="accent6"/>
        </a:solidFill>
        <a:ln w="25400" cap="flat" cmpd="sng" algn="ctr">
          <a:solidFill>
            <a:schemeClr val="accent6">
              <a:shade val="50000"/>
            </a:schemeClr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Soggetto con dipendenza patologica</a:t>
          </a:r>
          <a:endParaRPr lang="it-IT" sz="1800" b="0" kern="1200" dirty="0"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3779170" y="2774614"/>
        <a:ext cx="1179346" cy="1179346"/>
      </dsp:txXfrm>
    </dsp:sp>
    <dsp:sp modelId="{97A4C68B-08EE-4FFA-86B4-9AAA416D183D}">
      <dsp:nvSpPr>
        <dsp:cNvPr id="0" name=""/>
        <dsp:cNvSpPr/>
      </dsp:nvSpPr>
      <dsp:spPr>
        <a:xfrm rot="16200000">
          <a:off x="3951368" y="2095708"/>
          <a:ext cx="834951" cy="34358"/>
        </a:xfrm>
        <a:custGeom>
          <a:avLst/>
          <a:gdLst/>
          <a:ahLst/>
          <a:cxnLst/>
          <a:rect l="0" t="0" r="0" b="0"/>
          <a:pathLst>
            <a:path>
              <a:moveTo>
                <a:pt x="0" y="17179"/>
              </a:moveTo>
              <a:lnTo>
                <a:pt x="834951" y="1717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4347970" y="2092013"/>
        <a:ext cx="41747" cy="41747"/>
      </dsp:txXfrm>
    </dsp:sp>
    <dsp:sp modelId="{EBC2825E-788E-4EE4-8906-8891D2277BB2}">
      <dsp:nvSpPr>
        <dsp:cNvPr id="0" name=""/>
        <dsp:cNvSpPr/>
      </dsp:nvSpPr>
      <dsp:spPr>
        <a:xfrm>
          <a:off x="3534919" y="27563"/>
          <a:ext cx="1667848" cy="1667848"/>
        </a:xfrm>
        <a:prstGeom prst="ellipse">
          <a:avLst/>
        </a:prstGeom>
        <a:solidFill>
          <a:schemeClr val="accent6"/>
        </a:solidFill>
        <a:ln w="25400" cap="flat" cmpd="sng" algn="ctr">
          <a:solidFill>
            <a:schemeClr val="accent6">
              <a:shade val="50000"/>
            </a:schemeClr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Servizio per le Dipendenze (</a:t>
          </a:r>
          <a:r>
            <a:rPr lang="it-IT" sz="1800" kern="1200" dirty="0" err="1" smtClean="0">
              <a:latin typeface="Tahoma" pitchFamily="34" charset="0"/>
              <a:ea typeface="Tahoma" pitchFamily="34" charset="0"/>
              <a:cs typeface="Tahoma" pitchFamily="34" charset="0"/>
            </a:rPr>
            <a:t>Ser.D.</a:t>
          </a:r>
          <a:r>
            <a:rPr lang="it-IT" sz="18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)</a:t>
          </a:r>
          <a:endParaRPr lang="it-IT" sz="1800" kern="1200" dirty="0"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3779170" y="271814"/>
        <a:ext cx="1179346" cy="1179346"/>
      </dsp:txXfrm>
    </dsp:sp>
    <dsp:sp modelId="{FB9D33C8-6C0F-42CD-B723-64A17319E34F}">
      <dsp:nvSpPr>
        <dsp:cNvPr id="0" name=""/>
        <dsp:cNvSpPr/>
      </dsp:nvSpPr>
      <dsp:spPr>
        <a:xfrm rot="19285714">
          <a:off x="4929752" y="2566873"/>
          <a:ext cx="834951" cy="34358"/>
        </a:xfrm>
        <a:custGeom>
          <a:avLst/>
          <a:gdLst/>
          <a:ahLst/>
          <a:cxnLst/>
          <a:rect l="0" t="0" r="0" b="0"/>
          <a:pathLst>
            <a:path>
              <a:moveTo>
                <a:pt x="0" y="17179"/>
              </a:moveTo>
              <a:lnTo>
                <a:pt x="834951" y="1717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5326354" y="2563178"/>
        <a:ext cx="41747" cy="41747"/>
      </dsp:txXfrm>
    </dsp:sp>
    <dsp:sp modelId="{3F1EE021-7A46-4987-9C02-52345D7E319D}">
      <dsp:nvSpPr>
        <dsp:cNvPr id="0" name=""/>
        <dsp:cNvSpPr/>
      </dsp:nvSpPr>
      <dsp:spPr>
        <a:xfrm>
          <a:off x="5491687" y="969893"/>
          <a:ext cx="1667848" cy="1667848"/>
        </a:xfrm>
        <a:prstGeom prst="ellipse">
          <a:avLst/>
        </a:prstGeom>
        <a:solidFill>
          <a:schemeClr val="accent6"/>
        </a:solidFill>
        <a:ln w="25400" cap="flat" cmpd="sng" algn="ctr">
          <a:solidFill>
            <a:schemeClr val="accent6">
              <a:shade val="50000"/>
            </a:schemeClr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Comunità di recupero, servizi ambulatoriali</a:t>
          </a:r>
          <a:endParaRPr lang="it-IT" sz="1600" kern="1200" dirty="0"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5735938" y="1214144"/>
        <a:ext cx="1179346" cy="1179346"/>
      </dsp:txXfrm>
    </dsp:sp>
    <dsp:sp modelId="{F61DBDE2-C510-4E58-AA46-40FBF9F0D625}">
      <dsp:nvSpPr>
        <dsp:cNvPr id="0" name=""/>
        <dsp:cNvSpPr/>
      </dsp:nvSpPr>
      <dsp:spPr>
        <a:xfrm rot="771429">
          <a:off x="5171392" y="3625571"/>
          <a:ext cx="834951" cy="34358"/>
        </a:xfrm>
        <a:custGeom>
          <a:avLst/>
          <a:gdLst/>
          <a:ahLst/>
          <a:cxnLst/>
          <a:rect l="0" t="0" r="0" b="0"/>
          <a:pathLst>
            <a:path>
              <a:moveTo>
                <a:pt x="0" y="17179"/>
              </a:moveTo>
              <a:lnTo>
                <a:pt x="834951" y="1717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5567994" y="3621876"/>
        <a:ext cx="41747" cy="41747"/>
      </dsp:txXfrm>
    </dsp:sp>
    <dsp:sp modelId="{F7477930-D7F1-4D45-B5E3-96BBDB677A25}">
      <dsp:nvSpPr>
        <dsp:cNvPr id="0" name=""/>
        <dsp:cNvSpPr/>
      </dsp:nvSpPr>
      <dsp:spPr>
        <a:xfrm>
          <a:off x="5974969" y="3087288"/>
          <a:ext cx="1667848" cy="1667848"/>
        </a:xfrm>
        <a:prstGeom prst="ellipse">
          <a:avLst/>
        </a:prstGeom>
        <a:solidFill>
          <a:schemeClr val="accent6"/>
        </a:solidFill>
        <a:ln w="25400" cap="flat" cmpd="sng" algn="ctr">
          <a:solidFill>
            <a:schemeClr val="accent6">
              <a:shade val="50000"/>
            </a:schemeClr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Tribunali, Uffici di Sorveglianza, UEPE, Prefetture, Organi di Pubblica sicurezza</a:t>
          </a:r>
          <a:endParaRPr lang="it-IT" sz="1400" kern="1200" dirty="0"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6219220" y="3331539"/>
        <a:ext cx="1179346" cy="1179346"/>
      </dsp:txXfrm>
    </dsp:sp>
    <dsp:sp modelId="{D3CA23B1-B28F-4ECC-85B8-367816D205C6}">
      <dsp:nvSpPr>
        <dsp:cNvPr id="0" name=""/>
        <dsp:cNvSpPr/>
      </dsp:nvSpPr>
      <dsp:spPr>
        <a:xfrm rot="3857143">
          <a:off x="4494330" y="4474580"/>
          <a:ext cx="834951" cy="34358"/>
        </a:xfrm>
        <a:custGeom>
          <a:avLst/>
          <a:gdLst/>
          <a:ahLst/>
          <a:cxnLst/>
          <a:rect l="0" t="0" r="0" b="0"/>
          <a:pathLst>
            <a:path>
              <a:moveTo>
                <a:pt x="0" y="17179"/>
              </a:moveTo>
              <a:lnTo>
                <a:pt x="834951" y="1717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4890932" y="4470886"/>
        <a:ext cx="41747" cy="41747"/>
      </dsp:txXfrm>
    </dsp:sp>
    <dsp:sp modelId="{3BEC0F7D-F8E5-496A-B586-EE5EFE744CC2}">
      <dsp:nvSpPr>
        <dsp:cNvPr id="0" name=""/>
        <dsp:cNvSpPr/>
      </dsp:nvSpPr>
      <dsp:spPr>
        <a:xfrm>
          <a:off x="4620843" y="4785308"/>
          <a:ext cx="1667848" cy="1667848"/>
        </a:xfrm>
        <a:prstGeom prst="ellipse">
          <a:avLst/>
        </a:prstGeom>
        <a:solidFill>
          <a:schemeClr val="accent6"/>
        </a:solidFill>
        <a:ln w="25400" cap="flat" cmpd="sng" algn="ctr">
          <a:solidFill>
            <a:schemeClr val="accent6">
              <a:shade val="50000"/>
            </a:schemeClr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Servizi sanitari e Servizi socio-sanitari </a:t>
          </a:r>
          <a:endParaRPr lang="it-IT" sz="1800" kern="1200" dirty="0"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4865094" y="5029559"/>
        <a:ext cx="1179346" cy="1179346"/>
      </dsp:txXfrm>
    </dsp:sp>
    <dsp:sp modelId="{8DC0561B-B383-456D-8781-834949C1B676}">
      <dsp:nvSpPr>
        <dsp:cNvPr id="0" name=""/>
        <dsp:cNvSpPr/>
      </dsp:nvSpPr>
      <dsp:spPr>
        <a:xfrm rot="6942857">
          <a:off x="3408406" y="4474580"/>
          <a:ext cx="834951" cy="34358"/>
        </a:xfrm>
        <a:custGeom>
          <a:avLst/>
          <a:gdLst/>
          <a:ahLst/>
          <a:cxnLst/>
          <a:rect l="0" t="0" r="0" b="0"/>
          <a:pathLst>
            <a:path>
              <a:moveTo>
                <a:pt x="0" y="17179"/>
              </a:moveTo>
              <a:lnTo>
                <a:pt x="834951" y="1717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 rot="10800000">
        <a:off x="3805008" y="4470886"/>
        <a:ext cx="41747" cy="41747"/>
      </dsp:txXfrm>
    </dsp:sp>
    <dsp:sp modelId="{9E7F9850-7243-43DC-90E4-5E632E306C96}">
      <dsp:nvSpPr>
        <dsp:cNvPr id="0" name=""/>
        <dsp:cNvSpPr/>
      </dsp:nvSpPr>
      <dsp:spPr>
        <a:xfrm>
          <a:off x="2448995" y="4785308"/>
          <a:ext cx="1667848" cy="1667848"/>
        </a:xfrm>
        <a:prstGeom prst="ellipse">
          <a:avLst/>
        </a:prstGeom>
        <a:solidFill>
          <a:schemeClr val="accent6"/>
        </a:solidFill>
        <a:ln w="25400" cap="flat" cmpd="sng" algn="ctr">
          <a:solidFill>
            <a:schemeClr val="accent6">
              <a:shade val="50000"/>
            </a:schemeClr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Servizi sociali del territorio</a:t>
          </a:r>
          <a:endParaRPr lang="it-IT" sz="1800" kern="1200" dirty="0"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2693246" y="5029559"/>
        <a:ext cx="1179346" cy="1179346"/>
      </dsp:txXfrm>
    </dsp:sp>
    <dsp:sp modelId="{63B275CC-97C0-4707-9973-716AB93833B8}">
      <dsp:nvSpPr>
        <dsp:cNvPr id="0" name=""/>
        <dsp:cNvSpPr/>
      </dsp:nvSpPr>
      <dsp:spPr>
        <a:xfrm rot="10028571">
          <a:off x="2731343" y="3625571"/>
          <a:ext cx="834951" cy="34358"/>
        </a:xfrm>
        <a:custGeom>
          <a:avLst/>
          <a:gdLst/>
          <a:ahLst/>
          <a:cxnLst/>
          <a:rect l="0" t="0" r="0" b="0"/>
          <a:pathLst>
            <a:path>
              <a:moveTo>
                <a:pt x="0" y="17179"/>
              </a:moveTo>
              <a:lnTo>
                <a:pt x="834951" y="1717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 rot="10800000">
        <a:off x="3127945" y="3621876"/>
        <a:ext cx="41747" cy="41747"/>
      </dsp:txXfrm>
    </dsp:sp>
    <dsp:sp modelId="{B827AF59-10D5-4E06-BDB4-84019F0C9E62}">
      <dsp:nvSpPr>
        <dsp:cNvPr id="0" name=""/>
        <dsp:cNvSpPr/>
      </dsp:nvSpPr>
      <dsp:spPr>
        <a:xfrm>
          <a:off x="1094870" y="3087288"/>
          <a:ext cx="1667848" cy="1667848"/>
        </a:xfrm>
        <a:prstGeom prst="ellipse">
          <a:avLst/>
        </a:prstGeom>
        <a:solidFill>
          <a:schemeClr val="accent6"/>
        </a:solidFill>
        <a:ln w="25400" cap="flat" cmpd="sng" algn="ctr">
          <a:solidFill>
            <a:schemeClr val="accent6">
              <a:shade val="50000"/>
            </a:schemeClr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Enti di solidarietà e privato sociale </a:t>
          </a:r>
          <a:endParaRPr lang="it-IT" sz="1800" kern="1200" dirty="0"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1339121" y="3331539"/>
        <a:ext cx="1179346" cy="1179346"/>
      </dsp:txXfrm>
    </dsp:sp>
    <dsp:sp modelId="{31C78008-DCB7-4C4A-80D1-DC67644F8030}">
      <dsp:nvSpPr>
        <dsp:cNvPr id="0" name=""/>
        <dsp:cNvSpPr/>
      </dsp:nvSpPr>
      <dsp:spPr>
        <a:xfrm rot="13114286">
          <a:off x="2978723" y="2568881"/>
          <a:ext cx="828509" cy="34358"/>
        </a:xfrm>
        <a:custGeom>
          <a:avLst/>
          <a:gdLst/>
          <a:ahLst/>
          <a:cxnLst/>
          <a:rect l="0" t="0" r="0" b="0"/>
          <a:pathLst>
            <a:path>
              <a:moveTo>
                <a:pt x="0" y="17179"/>
              </a:moveTo>
              <a:lnTo>
                <a:pt x="828509" y="1717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500" kern="1200"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 rot="10800000">
        <a:off x="3372265" y="2565347"/>
        <a:ext cx="41425" cy="41425"/>
      </dsp:txXfrm>
    </dsp:sp>
    <dsp:sp modelId="{5FA6C7DE-B616-423E-9B85-E55D96E3A58F}">
      <dsp:nvSpPr>
        <dsp:cNvPr id="0" name=""/>
        <dsp:cNvSpPr/>
      </dsp:nvSpPr>
      <dsp:spPr>
        <a:xfrm>
          <a:off x="1583789" y="943341"/>
          <a:ext cx="1656573" cy="1720952"/>
        </a:xfrm>
        <a:prstGeom prst="ellipse">
          <a:avLst/>
        </a:prstGeom>
        <a:solidFill>
          <a:schemeClr val="accent6"/>
        </a:solidFill>
        <a:ln w="25400" cap="flat" cmpd="sng" algn="ctr">
          <a:solidFill>
            <a:schemeClr val="accent6">
              <a:shade val="50000"/>
            </a:schemeClr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Scuole, Università, Enti di formazione, Centri per l’impiego, Scuole guida</a:t>
          </a:r>
          <a:endParaRPr lang="it-IT" sz="1400" kern="1200" dirty="0"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1826388" y="1195369"/>
        <a:ext cx="1171375" cy="12168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618267-E36C-4F6A-9E26-12B748642A91}">
      <dsp:nvSpPr>
        <dsp:cNvPr id="0" name=""/>
        <dsp:cNvSpPr/>
      </dsp:nvSpPr>
      <dsp:spPr>
        <a:xfrm>
          <a:off x="3388485" y="-71019"/>
          <a:ext cx="2240841" cy="1237773"/>
        </a:xfrm>
        <a:prstGeom prst="roundRect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Lavoro di rete</a:t>
          </a:r>
          <a:endParaRPr lang="it-IT" sz="2400" kern="1200" dirty="0"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3448908" y="-10596"/>
        <a:ext cx="2119995" cy="1116927"/>
      </dsp:txXfrm>
    </dsp:sp>
    <dsp:sp modelId="{F7E63AAF-D13A-492B-BEE9-7915CC9600CB}">
      <dsp:nvSpPr>
        <dsp:cNvPr id="0" name=""/>
        <dsp:cNvSpPr/>
      </dsp:nvSpPr>
      <dsp:spPr>
        <a:xfrm>
          <a:off x="1731842" y="480132"/>
          <a:ext cx="5285020" cy="5285020"/>
        </a:xfrm>
        <a:custGeom>
          <a:avLst/>
          <a:gdLst/>
          <a:ahLst/>
          <a:cxnLst/>
          <a:rect l="0" t="0" r="0" b="0"/>
          <a:pathLst>
            <a:path>
              <a:moveTo>
                <a:pt x="4066913" y="416766"/>
              </a:moveTo>
              <a:arcTo wR="2642510" hR="2642510" stAng="18157075" swAng="775004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982746-82D2-4373-8AD5-4833DB6B9309}">
      <dsp:nvSpPr>
        <dsp:cNvPr id="0" name=""/>
        <dsp:cNvSpPr/>
      </dsp:nvSpPr>
      <dsp:spPr>
        <a:xfrm>
          <a:off x="5775051" y="1416964"/>
          <a:ext cx="2080573" cy="120259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i="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Visione completa ed obiettiva dei casi</a:t>
          </a:r>
        </a:p>
      </dsp:txBody>
      <dsp:txXfrm>
        <a:off x="5833757" y="1475670"/>
        <a:ext cx="1963161" cy="1085184"/>
      </dsp:txXfrm>
    </dsp:sp>
    <dsp:sp modelId="{7040CCFE-CA01-4494-960C-C28E72A61713}">
      <dsp:nvSpPr>
        <dsp:cNvPr id="0" name=""/>
        <dsp:cNvSpPr/>
      </dsp:nvSpPr>
      <dsp:spPr>
        <a:xfrm>
          <a:off x="1800365" y="503931"/>
          <a:ext cx="5285020" cy="5285020"/>
        </a:xfrm>
        <a:custGeom>
          <a:avLst/>
          <a:gdLst/>
          <a:ahLst/>
          <a:cxnLst/>
          <a:rect l="0" t="0" r="0" b="0"/>
          <a:pathLst>
            <a:path>
              <a:moveTo>
                <a:pt x="5266106" y="2326918"/>
              </a:moveTo>
              <a:arcTo wR="2642510" hR="2642510" stAng="21188451" swAng="845250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25D468-1443-45B5-8729-DA70FAC36904}">
      <dsp:nvSpPr>
        <dsp:cNvPr id="0" name=""/>
        <dsp:cNvSpPr/>
      </dsp:nvSpPr>
      <dsp:spPr>
        <a:xfrm>
          <a:off x="5775042" y="3689996"/>
          <a:ext cx="2080815" cy="1263264"/>
        </a:xfrm>
        <a:prstGeom prst="roundRect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i="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Valutazioni intermedie e finali</a:t>
          </a:r>
        </a:p>
      </dsp:txBody>
      <dsp:txXfrm>
        <a:off x="5836709" y="3751663"/>
        <a:ext cx="1957481" cy="1139930"/>
      </dsp:txXfrm>
    </dsp:sp>
    <dsp:sp modelId="{7708212E-C549-4EE2-9459-5EC9A2C24FD4}">
      <dsp:nvSpPr>
        <dsp:cNvPr id="0" name=""/>
        <dsp:cNvSpPr/>
      </dsp:nvSpPr>
      <dsp:spPr>
        <a:xfrm>
          <a:off x="1687954" y="639826"/>
          <a:ext cx="5285020" cy="5285020"/>
        </a:xfrm>
        <a:custGeom>
          <a:avLst/>
          <a:gdLst/>
          <a:ahLst/>
          <a:cxnLst/>
          <a:rect l="0" t="0" r="0" b="0"/>
          <a:pathLst>
            <a:path>
              <a:moveTo>
                <a:pt x="4560439" y="4460312"/>
              </a:moveTo>
              <a:arcTo wR="2642510" hR="2642510" stAng="2607881" swAng="771093"/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CD397F-00E9-4002-8B17-72BC32664200}">
      <dsp:nvSpPr>
        <dsp:cNvPr id="0" name=""/>
        <dsp:cNvSpPr/>
      </dsp:nvSpPr>
      <dsp:spPr>
        <a:xfrm>
          <a:off x="3388485" y="5186042"/>
          <a:ext cx="2240841" cy="1293688"/>
        </a:xfrm>
        <a:prstGeom prst="roundRect">
          <a:avLst/>
        </a:prstGeom>
        <a:solidFill>
          <a:schemeClr val="accent5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i="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Programmazione</a:t>
          </a:r>
        </a:p>
      </dsp:txBody>
      <dsp:txXfrm>
        <a:off x="3451638" y="5249195"/>
        <a:ext cx="2114535" cy="1167382"/>
      </dsp:txXfrm>
    </dsp:sp>
    <dsp:sp modelId="{A1227B1B-611C-4A77-B603-E727D757BE22}">
      <dsp:nvSpPr>
        <dsp:cNvPr id="0" name=""/>
        <dsp:cNvSpPr/>
      </dsp:nvSpPr>
      <dsp:spPr>
        <a:xfrm>
          <a:off x="2045444" y="640168"/>
          <a:ext cx="5285020" cy="5285020"/>
        </a:xfrm>
        <a:custGeom>
          <a:avLst/>
          <a:gdLst/>
          <a:ahLst/>
          <a:cxnLst/>
          <a:rect l="0" t="0" r="0" b="0"/>
          <a:pathLst>
            <a:path>
              <a:moveTo>
                <a:pt x="1176413" y="4841014"/>
              </a:moveTo>
              <a:arcTo wR="2642510" hR="2642510" stAng="7421866" swAng="770892"/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7FECBA-8BBA-4196-A8C9-3DEFC4A6CF54}">
      <dsp:nvSpPr>
        <dsp:cNvPr id="0" name=""/>
        <dsp:cNvSpPr/>
      </dsp:nvSpPr>
      <dsp:spPr>
        <a:xfrm>
          <a:off x="1144526" y="3689996"/>
          <a:ext cx="2116204" cy="1263264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Miglioramento continuo</a:t>
          </a:r>
          <a:endParaRPr lang="it-IT" sz="2000" kern="1200" dirty="0"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1206193" y="3751663"/>
        <a:ext cx="1992870" cy="1139930"/>
      </dsp:txXfrm>
    </dsp:sp>
    <dsp:sp modelId="{566A380F-ECE8-41F5-839D-5B21A05AF6A0}">
      <dsp:nvSpPr>
        <dsp:cNvPr id="0" name=""/>
        <dsp:cNvSpPr/>
      </dsp:nvSpPr>
      <dsp:spPr>
        <a:xfrm>
          <a:off x="1940517" y="542706"/>
          <a:ext cx="5285020" cy="5285020"/>
        </a:xfrm>
        <a:custGeom>
          <a:avLst/>
          <a:gdLst/>
          <a:ahLst/>
          <a:cxnLst/>
          <a:rect l="0" t="0" r="0" b="0"/>
          <a:pathLst>
            <a:path>
              <a:moveTo>
                <a:pt x="16464" y="2937030"/>
              </a:moveTo>
              <a:arcTo wR="2642510" hR="2642510" stAng="10416049" swAng="839918"/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201299-1848-4D6F-ADBB-1D97EE904824}">
      <dsp:nvSpPr>
        <dsp:cNvPr id="0" name=""/>
        <dsp:cNvSpPr/>
      </dsp:nvSpPr>
      <dsp:spPr>
        <a:xfrm>
          <a:off x="1126630" y="1410310"/>
          <a:ext cx="2187465" cy="1215902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>
              <a:latin typeface="Tahoma" pitchFamily="34" charset="0"/>
              <a:ea typeface="Tahoma" pitchFamily="34" charset="0"/>
              <a:cs typeface="Tahoma" pitchFamily="34" charset="0"/>
            </a:rPr>
            <a:t>Equa distribuzione delle responsabilità</a:t>
          </a:r>
          <a:endParaRPr lang="it-IT" sz="1800" kern="1200" dirty="0"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1185985" y="1469665"/>
        <a:ext cx="2068755" cy="1097192"/>
      </dsp:txXfrm>
    </dsp:sp>
    <dsp:sp modelId="{03CD134D-54B6-41C9-9D8A-7BC22D278941}">
      <dsp:nvSpPr>
        <dsp:cNvPr id="0" name=""/>
        <dsp:cNvSpPr/>
      </dsp:nvSpPr>
      <dsp:spPr>
        <a:xfrm>
          <a:off x="2043214" y="456823"/>
          <a:ext cx="5285020" cy="5285020"/>
        </a:xfrm>
        <a:custGeom>
          <a:avLst/>
          <a:gdLst/>
          <a:ahLst/>
          <a:cxnLst/>
          <a:rect l="0" t="0" r="0" b="0"/>
          <a:pathLst>
            <a:path>
              <a:moveTo>
                <a:pt x="737840" y="810818"/>
              </a:moveTo>
              <a:arcTo wR="2642510" hR="2642510" stAng="13432862" swAng="754057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E9BA2-1E56-4571-9470-99451ACE5741}" type="datetimeFigureOut">
              <a:rPr lang="it-IT" smtClean="0"/>
              <a:pPr/>
              <a:t>04/03/2015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A31E2-D298-4DFF-8056-0740CAD68A8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E9BA2-1E56-4571-9470-99451ACE5741}" type="datetimeFigureOut">
              <a:rPr lang="it-IT" smtClean="0"/>
              <a:pPr/>
              <a:t>04/03/2015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A31E2-D298-4DFF-8056-0740CAD68A8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E9BA2-1E56-4571-9470-99451ACE5741}" type="datetimeFigureOut">
              <a:rPr lang="it-IT" smtClean="0"/>
              <a:pPr/>
              <a:t>04/03/2015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A31E2-D298-4DFF-8056-0740CAD68A8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E9BA2-1E56-4571-9470-99451ACE5741}" type="datetimeFigureOut">
              <a:rPr lang="it-IT" smtClean="0"/>
              <a:pPr/>
              <a:t>04/03/2015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A31E2-D298-4DFF-8056-0740CAD68A8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E9BA2-1E56-4571-9470-99451ACE5741}" type="datetimeFigureOut">
              <a:rPr lang="it-IT" smtClean="0"/>
              <a:pPr/>
              <a:t>04/03/2015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A31E2-D298-4DFF-8056-0740CAD68A8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E9BA2-1E56-4571-9470-99451ACE5741}" type="datetimeFigureOut">
              <a:rPr lang="it-IT" smtClean="0"/>
              <a:pPr/>
              <a:t>04/03/2015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A31E2-D298-4DFF-8056-0740CAD68A8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E9BA2-1E56-4571-9470-99451ACE5741}" type="datetimeFigureOut">
              <a:rPr lang="it-IT" smtClean="0"/>
              <a:pPr/>
              <a:t>04/03/2015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A31E2-D298-4DFF-8056-0740CAD68A8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E9BA2-1E56-4571-9470-99451ACE5741}" type="datetimeFigureOut">
              <a:rPr lang="it-IT" smtClean="0"/>
              <a:pPr/>
              <a:t>04/03/2015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A31E2-D298-4DFF-8056-0740CAD68A8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E9BA2-1E56-4571-9470-99451ACE5741}" type="datetimeFigureOut">
              <a:rPr lang="it-IT" smtClean="0"/>
              <a:pPr/>
              <a:t>04/03/2015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A31E2-D298-4DFF-8056-0740CAD68A8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E9BA2-1E56-4571-9470-99451ACE5741}" type="datetimeFigureOut">
              <a:rPr lang="it-IT" smtClean="0"/>
              <a:pPr/>
              <a:t>04/03/2015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A31E2-D298-4DFF-8056-0740CAD68A8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E9BA2-1E56-4571-9470-99451ACE5741}" type="datetimeFigureOut">
              <a:rPr lang="it-IT" smtClean="0"/>
              <a:pPr/>
              <a:t>04/03/2015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A31E2-D298-4DFF-8056-0740CAD68A8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40000"/>
                <a:lumOff val="60000"/>
                <a:alpha val="66000"/>
              </a:scheme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5E9BA2-1E56-4571-9470-99451ACE5741}" type="datetimeFigureOut">
              <a:rPr lang="it-IT" smtClean="0"/>
              <a:pPr/>
              <a:t>04/03/2015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CA31E2-D298-4DFF-8056-0740CAD68A8F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it-IT" sz="4800" b="1" spc="50" dirty="0" smtClean="0">
                <a:ln w="11430">
                  <a:solidFill>
                    <a:srgbClr val="C00000"/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L’APPROCCIO AL SOGGETTO CON </a:t>
            </a:r>
            <a:br>
              <a:rPr lang="it-IT" sz="4800" b="1" spc="50" dirty="0" smtClean="0">
                <a:ln w="11430">
                  <a:solidFill>
                    <a:srgbClr val="C00000"/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it-IT" sz="4800" b="1" spc="50" dirty="0" smtClean="0">
                <a:ln w="11430">
                  <a:solidFill>
                    <a:srgbClr val="C00000"/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DIPENDENZE PATOLOGICHE</a:t>
            </a:r>
            <a:endParaRPr lang="it-IT" sz="4800" b="1" spc="50" dirty="0">
              <a:ln w="11430">
                <a:solidFill>
                  <a:srgbClr val="C00000"/>
                </a:solidFill>
              </a:ln>
              <a:solidFill>
                <a:schemeClr val="accent6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923928" y="5229200"/>
            <a:ext cx="4104456" cy="409600"/>
          </a:xfrm>
        </p:spPr>
        <p:txBody>
          <a:bodyPr>
            <a:normAutofit fontScale="77500" lnSpcReduction="2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it-IT" b="1" dirty="0" smtClean="0">
                <a:ln w="1905"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Dott.ssa </a:t>
            </a:r>
            <a:r>
              <a:rPr lang="it-IT" b="1" dirty="0" err="1" smtClean="0">
                <a:ln w="1905"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Langballe</a:t>
            </a:r>
            <a:r>
              <a:rPr lang="it-IT" b="1" dirty="0" smtClean="0">
                <a:ln w="1905"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Anna</a:t>
            </a:r>
          </a:p>
          <a:p>
            <a:endParaRPr lang="it-IT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224136"/>
          </a:xfrm>
        </p:spPr>
        <p:txBody>
          <a:bodyPr>
            <a:normAutofit/>
          </a:bodyPr>
          <a:lstStyle/>
          <a:p>
            <a:r>
              <a:rPr lang="it-IT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Doppia Diagnosi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>
            <a:normAutofit/>
          </a:bodyPr>
          <a:lstStyle/>
          <a:p>
            <a:r>
              <a:rPr lang="it-IT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Necessità di definire i criteri di valutazione</a:t>
            </a:r>
          </a:p>
          <a:p>
            <a:r>
              <a:rPr lang="it-IT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Definizione delle responsabilità</a:t>
            </a:r>
          </a:p>
          <a:p>
            <a:r>
              <a:rPr lang="it-IT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Co-gestione dei casi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11960" y="332656"/>
            <a:ext cx="4474840" cy="6048672"/>
          </a:xfrm>
        </p:spPr>
        <p:txBody>
          <a:bodyPr>
            <a:noAutofit/>
          </a:bodyPr>
          <a:lstStyle/>
          <a:p>
            <a:pPr marL="0" algn="just">
              <a:buNone/>
            </a:pPr>
            <a:r>
              <a:rPr lang="it-IT" sz="2000" b="1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Fase di </a:t>
            </a:r>
            <a:r>
              <a:rPr lang="it-IT" sz="2000" b="1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Rilevazione </a:t>
            </a:r>
            <a:r>
              <a:rPr lang="it-IT" sz="2000" b="1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dei bisogni</a:t>
            </a:r>
            <a:r>
              <a:rPr lang="it-IT" sz="2000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: sono referenti dei bisogni del territorio e possono fornire un valido supporto alla programmazione degli interventi</a:t>
            </a:r>
            <a:r>
              <a:rPr lang="it-IT" sz="2000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  <a:p>
            <a:pPr marL="0" algn="just">
              <a:buNone/>
            </a:pPr>
            <a:endParaRPr lang="it-IT" sz="2000" dirty="0" smtClean="0">
              <a:ln w="1905"/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algn="just">
              <a:buNone/>
            </a:pPr>
            <a:r>
              <a:rPr lang="it-IT" sz="20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Fase di </a:t>
            </a:r>
            <a:r>
              <a:rPr lang="it-IT" sz="2000" b="1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Trattamento</a:t>
            </a:r>
            <a:r>
              <a:rPr lang="it-IT" sz="2000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: sono coinvolti nel caso di genitori con problemi di dipendenza che abbiano figli seguiti dal Tribunale per i minorenni e possono incidere positivamente sul recupero della genitorialità e la ricostruzione del tessuto familiare.</a:t>
            </a:r>
          </a:p>
          <a:p>
            <a:pPr marL="0" algn="just">
              <a:buNone/>
            </a:pPr>
            <a:endParaRPr lang="it-IT" sz="2000" dirty="0" smtClean="0">
              <a:ln w="1905"/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algn="just">
              <a:buNone/>
            </a:pPr>
            <a:r>
              <a:rPr lang="it-IT" sz="20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Fase </a:t>
            </a:r>
            <a:r>
              <a:rPr lang="it-IT" sz="2000" b="1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di </a:t>
            </a:r>
            <a:r>
              <a:rPr lang="it-IT" sz="2000" b="1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R</a:t>
            </a:r>
            <a:r>
              <a:rPr lang="it-IT" sz="2000" b="1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einserimento</a:t>
            </a:r>
            <a:r>
              <a:rPr lang="it-IT" sz="2000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: possono offrire un valido supporto per quanto attiene, ad esempio, alla sfera lavorativa ed abitativa.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512" y="764704"/>
            <a:ext cx="3168352" cy="5616624"/>
          </a:xfrm>
        </p:spPr>
        <p:txBody>
          <a:bodyPr>
            <a:noAutofit/>
          </a:bodyPr>
          <a:lstStyle/>
          <a:p>
            <a:pPr algn="ctr"/>
            <a:r>
              <a:rPr lang="it-IT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I servizi sociali e socio-sanitari territoriali rappresentano un anello fondamentale della rete  ed andrebbero coinvolti in:</a:t>
            </a:r>
          </a:p>
        </p:txBody>
      </p:sp>
      <p:sp>
        <p:nvSpPr>
          <p:cNvPr id="5" name="Freccia a destra 4"/>
          <p:cNvSpPr/>
          <p:nvPr/>
        </p:nvSpPr>
        <p:spPr>
          <a:xfrm>
            <a:off x="3635896" y="3140968"/>
            <a:ext cx="432048" cy="216024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dk1"/>
              </a:solidFill>
            </a:endParaRPr>
          </a:p>
        </p:txBody>
      </p:sp>
      <p:sp>
        <p:nvSpPr>
          <p:cNvPr id="6" name="Freccia a destra 5"/>
          <p:cNvSpPr/>
          <p:nvPr/>
        </p:nvSpPr>
        <p:spPr>
          <a:xfrm rot="19844377">
            <a:off x="3589119" y="1792614"/>
            <a:ext cx="432048" cy="216024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dk1"/>
              </a:solidFill>
            </a:endParaRPr>
          </a:p>
        </p:txBody>
      </p:sp>
      <p:sp>
        <p:nvSpPr>
          <p:cNvPr id="7" name="Freccia a destra 6"/>
          <p:cNvSpPr/>
          <p:nvPr/>
        </p:nvSpPr>
        <p:spPr>
          <a:xfrm rot="2578364">
            <a:off x="3620234" y="4709657"/>
            <a:ext cx="432048" cy="216024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4392488"/>
          </a:xfrm>
        </p:spPr>
        <p:txBody>
          <a:bodyPr>
            <a:normAutofit/>
          </a:bodyPr>
          <a:lstStyle/>
          <a:p>
            <a:r>
              <a:rPr lang="it-IT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Comunità </a:t>
            </a:r>
            <a:br>
              <a:rPr lang="it-IT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it-IT" sz="5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iper-specializzate</a:t>
            </a:r>
            <a:r>
              <a:rPr lang="it-IT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br>
              <a:rPr lang="it-IT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it-IT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o </a:t>
            </a:r>
            <a:br>
              <a:rPr lang="it-IT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it-IT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comunità con percorsi individualizzati? </a:t>
            </a:r>
          </a:p>
        </p:txBody>
      </p:sp>
      <p:pic>
        <p:nvPicPr>
          <p:cNvPr id="1064" name="Picture 40" descr="Risultati immagini per clipart microsof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269761"/>
            <a:ext cx="1728191" cy="17190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5544616"/>
          </a:xfrm>
        </p:spPr>
        <p:txBody>
          <a:bodyPr>
            <a:noAutofit/>
          </a:bodyPr>
          <a:lstStyle/>
          <a:p>
            <a:pPr lvl="0"/>
            <a:r>
              <a:rPr lang="it-IT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Una rete integrata di servizi ha maggiori probabilità di accedere ai fondi europei, grazie al coinvolgimento di più soggetti.</a:t>
            </a:r>
            <a:br>
              <a:rPr lang="it-IT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it-IT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996952"/>
            <a:ext cx="3826768" cy="3024336"/>
          </a:xfrm>
        </p:spPr>
        <p:txBody>
          <a:bodyPr>
            <a:normAutofit/>
          </a:bodyPr>
          <a:lstStyle/>
          <a:p>
            <a:r>
              <a:rPr lang="it-IT" sz="3200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it-IT" sz="3200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it-IT" sz="3200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Dimensione assistenzialistica</a:t>
            </a:r>
          </a:p>
        </p:txBody>
      </p:sp>
      <p:pic>
        <p:nvPicPr>
          <p:cNvPr id="2050" name="Picture 2" descr="Risultati immagini per clipart microsof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260648"/>
            <a:ext cx="3744416" cy="3168352"/>
          </a:xfrm>
          <a:prstGeom prst="rect">
            <a:avLst/>
          </a:prstGeom>
          <a:noFill/>
        </p:spPr>
      </p:pic>
      <p:sp>
        <p:nvSpPr>
          <p:cNvPr id="7" name="CasellaDiTesto 6"/>
          <p:cNvSpPr txBox="1"/>
          <p:nvPr/>
        </p:nvSpPr>
        <p:spPr>
          <a:xfrm>
            <a:off x="4860032" y="4005064"/>
            <a:ext cx="38164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sz="3200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Investimento sulle risorse personali e partecipazione</a:t>
            </a:r>
          </a:p>
        </p:txBody>
      </p:sp>
      <p:sp>
        <p:nvSpPr>
          <p:cNvPr id="9" name="Freccia circolare in su 8"/>
          <p:cNvSpPr/>
          <p:nvPr/>
        </p:nvSpPr>
        <p:spPr>
          <a:xfrm>
            <a:off x="2771800" y="5661248"/>
            <a:ext cx="3528392" cy="731520"/>
          </a:xfrm>
          <a:prstGeom prst="curvedUp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egnaposto contenuto 6"/>
          <p:cNvGraphicFramePr>
            <a:graphicFrameLocks noGrp="1"/>
          </p:cNvGraphicFramePr>
          <p:nvPr>
            <p:ph idx="1"/>
          </p:nvPr>
        </p:nvGraphicFramePr>
        <p:xfrm>
          <a:off x="179512" y="188640"/>
          <a:ext cx="8737688" cy="6480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Freccia bidirezionale orizzontale 8"/>
          <p:cNvSpPr/>
          <p:nvPr/>
        </p:nvSpPr>
        <p:spPr>
          <a:xfrm rot="2382468">
            <a:off x="3100767" y="2593461"/>
            <a:ext cx="866602" cy="360040"/>
          </a:xfrm>
          <a:prstGeom prst="left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dk1"/>
              </a:solidFill>
            </a:endParaRPr>
          </a:p>
        </p:txBody>
      </p:sp>
      <p:sp>
        <p:nvSpPr>
          <p:cNvPr id="10" name="Freccia bidirezionale orizzontale 9"/>
          <p:cNvSpPr/>
          <p:nvPr/>
        </p:nvSpPr>
        <p:spPr>
          <a:xfrm rot="20761334">
            <a:off x="2874461" y="3672348"/>
            <a:ext cx="866602" cy="360040"/>
          </a:xfrm>
          <a:prstGeom prst="left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dk1"/>
              </a:solidFill>
            </a:endParaRPr>
          </a:p>
        </p:txBody>
      </p:sp>
      <p:sp>
        <p:nvSpPr>
          <p:cNvPr id="11" name="Freccia bidirezionale orizzontale 10"/>
          <p:cNvSpPr/>
          <p:nvPr/>
        </p:nvSpPr>
        <p:spPr>
          <a:xfrm rot="5400000">
            <a:off x="4102695" y="2098105"/>
            <a:ext cx="866602" cy="360040"/>
          </a:xfrm>
          <a:prstGeom prst="left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Freccia bidirezionale orizzontale 11"/>
          <p:cNvSpPr/>
          <p:nvPr/>
        </p:nvSpPr>
        <p:spPr>
          <a:xfrm rot="922054">
            <a:off x="5324295" y="3681409"/>
            <a:ext cx="866602" cy="360040"/>
          </a:xfrm>
          <a:prstGeom prst="left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Freccia bidirezionale orizzontale 12"/>
          <p:cNvSpPr/>
          <p:nvPr/>
        </p:nvSpPr>
        <p:spPr>
          <a:xfrm rot="3828101">
            <a:off x="4623958" y="4510108"/>
            <a:ext cx="866602" cy="360040"/>
          </a:xfrm>
          <a:prstGeom prst="left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dk1"/>
              </a:solidFill>
            </a:endParaRPr>
          </a:p>
        </p:txBody>
      </p:sp>
      <p:sp>
        <p:nvSpPr>
          <p:cNvPr id="14" name="Freccia bidirezionale orizzontale 13"/>
          <p:cNvSpPr/>
          <p:nvPr/>
        </p:nvSpPr>
        <p:spPr>
          <a:xfrm rot="19203844">
            <a:off x="5090555" y="2585042"/>
            <a:ext cx="866602" cy="360040"/>
          </a:xfrm>
          <a:prstGeom prst="left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Freccia bidirezionale orizzontale 14"/>
          <p:cNvSpPr/>
          <p:nvPr/>
        </p:nvSpPr>
        <p:spPr>
          <a:xfrm rot="6851117">
            <a:off x="3544332" y="4510088"/>
            <a:ext cx="866602" cy="360040"/>
          </a:xfrm>
          <a:prstGeom prst="left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dk1"/>
              </a:solidFill>
            </a:endParaRPr>
          </a:p>
        </p:txBody>
      </p:sp>
      <p:sp>
        <p:nvSpPr>
          <p:cNvPr id="17" name="Freccia bidirezionale orizzontale 16"/>
          <p:cNvSpPr/>
          <p:nvPr/>
        </p:nvSpPr>
        <p:spPr>
          <a:xfrm rot="16998586">
            <a:off x="1952308" y="2886104"/>
            <a:ext cx="386652" cy="226369"/>
          </a:xfrm>
          <a:prstGeom prst="left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dk1"/>
              </a:solidFill>
            </a:endParaRPr>
          </a:p>
        </p:txBody>
      </p:sp>
      <p:sp>
        <p:nvSpPr>
          <p:cNvPr id="19" name="Freccia bidirezionale orizzontale 18"/>
          <p:cNvSpPr/>
          <p:nvPr/>
        </p:nvSpPr>
        <p:spPr>
          <a:xfrm rot="20230369">
            <a:off x="3320460" y="1301930"/>
            <a:ext cx="386652" cy="226369"/>
          </a:xfrm>
          <a:prstGeom prst="left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dk1"/>
              </a:solidFill>
            </a:endParaRPr>
          </a:p>
        </p:txBody>
      </p:sp>
      <p:sp>
        <p:nvSpPr>
          <p:cNvPr id="20" name="Freccia bidirezionale orizzontale 19"/>
          <p:cNvSpPr/>
          <p:nvPr/>
        </p:nvSpPr>
        <p:spPr>
          <a:xfrm rot="13910232">
            <a:off x="2436410" y="4971356"/>
            <a:ext cx="386652" cy="226369"/>
          </a:xfrm>
          <a:prstGeom prst="left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dk1"/>
              </a:solidFill>
            </a:endParaRPr>
          </a:p>
        </p:txBody>
      </p:sp>
      <p:sp>
        <p:nvSpPr>
          <p:cNvPr id="21" name="Freccia bidirezionale orizzontale 20"/>
          <p:cNvSpPr/>
          <p:nvPr/>
        </p:nvSpPr>
        <p:spPr>
          <a:xfrm rot="15235910">
            <a:off x="6804111" y="2891723"/>
            <a:ext cx="386652" cy="226369"/>
          </a:xfrm>
          <a:prstGeom prst="left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2" name="Freccia bidirezionale orizzontale 21"/>
          <p:cNvSpPr/>
          <p:nvPr/>
        </p:nvSpPr>
        <p:spPr>
          <a:xfrm rot="18277803">
            <a:off x="6381869" y="5051380"/>
            <a:ext cx="386652" cy="226369"/>
          </a:xfrm>
          <a:prstGeom prst="left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dk1"/>
              </a:solidFill>
            </a:endParaRPr>
          </a:p>
        </p:txBody>
      </p:sp>
      <p:sp>
        <p:nvSpPr>
          <p:cNvPr id="23" name="Freccia bidirezionale orizzontale 22"/>
          <p:cNvSpPr/>
          <p:nvPr/>
        </p:nvSpPr>
        <p:spPr>
          <a:xfrm rot="12153379">
            <a:off x="5394701" y="1203857"/>
            <a:ext cx="386652" cy="226369"/>
          </a:xfrm>
          <a:prstGeom prst="left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dk1"/>
              </a:solidFill>
            </a:endParaRPr>
          </a:p>
        </p:txBody>
      </p:sp>
      <p:sp>
        <p:nvSpPr>
          <p:cNvPr id="24" name="Freccia bidirezionale orizzontale 23"/>
          <p:cNvSpPr/>
          <p:nvPr/>
        </p:nvSpPr>
        <p:spPr>
          <a:xfrm>
            <a:off x="4362367" y="5888574"/>
            <a:ext cx="386652" cy="226369"/>
          </a:xfrm>
          <a:prstGeom prst="left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611560" y="2204864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395536" y="404664"/>
            <a:ext cx="3312368" cy="1384995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635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800" b="1" dirty="0" smtClean="0">
                <a:ln w="1905"/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Integrazione </a:t>
            </a:r>
          </a:p>
          <a:p>
            <a:pPr algn="ctr"/>
            <a:r>
              <a:rPr lang="it-IT" sz="2800" b="1" dirty="0" smtClean="0">
                <a:ln w="1905"/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socio-sanitaria </a:t>
            </a:r>
          </a:p>
          <a:p>
            <a:pPr algn="ctr"/>
            <a:r>
              <a:rPr lang="it-IT" sz="2800" b="1" dirty="0" smtClean="0">
                <a:ln w="1905"/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 lavoro di rete</a:t>
            </a:r>
            <a:endParaRPr lang="it-IT" sz="2800" b="1" dirty="0">
              <a:ln w="1905"/>
              <a:solidFill>
                <a:schemeClr val="accent6">
                  <a:lumMod val="20000"/>
                  <a:lumOff val="8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5508104" y="404664"/>
            <a:ext cx="3168352" cy="144016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800" b="1" dirty="0" smtClean="0">
                <a:ln w="1905"/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Prevenzione secondaria e terziaria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2915816" y="2636912"/>
            <a:ext cx="3456384" cy="1384995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800" b="1" dirty="0" smtClean="0">
                <a:ln w="1905"/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Utilizzo ottimale delle risorse umane ed economiche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2123728" y="5157192"/>
            <a:ext cx="4968552" cy="1384995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800" b="1" dirty="0" smtClean="0">
                <a:ln w="1905"/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Risultati più efficaci con costi minori per i servizi e per la società</a:t>
            </a:r>
          </a:p>
        </p:txBody>
      </p:sp>
      <p:sp>
        <p:nvSpPr>
          <p:cNvPr id="12" name="Uguale 11"/>
          <p:cNvSpPr/>
          <p:nvPr/>
        </p:nvSpPr>
        <p:spPr>
          <a:xfrm>
            <a:off x="4139952" y="4293096"/>
            <a:ext cx="936104" cy="648072"/>
          </a:xfrm>
          <a:prstGeom prst="mathEqual">
            <a:avLst>
              <a:gd name="adj1" fmla="val 23721"/>
              <a:gd name="adj2" fmla="val 17366"/>
            </a:avLst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4" name="Freccia tridirezionale 23"/>
          <p:cNvSpPr/>
          <p:nvPr/>
        </p:nvSpPr>
        <p:spPr>
          <a:xfrm rot="10800000">
            <a:off x="3779912" y="908720"/>
            <a:ext cx="1656184" cy="1656184"/>
          </a:xfrm>
          <a:prstGeom prst="leftRightUpArrow">
            <a:avLst>
              <a:gd name="adj1" fmla="val 11976"/>
              <a:gd name="adj2" fmla="val 14418"/>
              <a:gd name="adj3" fmla="val 25000"/>
            </a:avLst>
          </a:prstGeom>
          <a:solidFill>
            <a:srgbClr val="F8A662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340768"/>
            <a:ext cx="8229600" cy="1224136"/>
          </a:xfrm>
        </p:spPr>
        <p:txBody>
          <a:bodyPr>
            <a:normAutofit/>
          </a:bodyPr>
          <a:lstStyle/>
          <a:p>
            <a:r>
              <a:rPr lang="it-IT" sz="7200" b="1" spc="50" dirty="0" err="1" smtClean="0">
                <a:ln w="12700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Ser.D.</a:t>
            </a:r>
            <a:endParaRPr lang="it-IT" sz="7200" b="1" spc="50" dirty="0">
              <a:ln w="12700" cmpd="sng">
                <a:solidFill>
                  <a:schemeClr val="accent6">
                    <a:lumMod val="5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645023"/>
            <a:ext cx="8229600" cy="158417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Servizio di raccordo della rete</a:t>
            </a:r>
            <a:endParaRPr lang="it-IT" sz="4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Freccia in giù 3"/>
          <p:cNvSpPr/>
          <p:nvPr/>
        </p:nvSpPr>
        <p:spPr>
          <a:xfrm>
            <a:off x="4499992" y="2780928"/>
            <a:ext cx="360040" cy="720080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1584176"/>
          </a:xfrm>
        </p:spPr>
        <p:txBody>
          <a:bodyPr>
            <a:normAutofit/>
          </a:bodyPr>
          <a:lstStyle/>
          <a:p>
            <a:r>
              <a:rPr lang="it-IT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Riunioni multi-disciplinari</a:t>
            </a:r>
            <a:br>
              <a:rPr lang="it-IT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it-IT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finalizzate a:</a:t>
            </a:r>
            <a:endParaRPr lang="it-IT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284984"/>
            <a:ext cx="8229600" cy="3096344"/>
          </a:xfrm>
        </p:spPr>
        <p:txBody>
          <a:bodyPr>
            <a:noAutofit/>
          </a:bodyPr>
          <a:lstStyle/>
          <a:p>
            <a:r>
              <a:rPr lang="it-IT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Predisposizione dei progetti di intervento</a:t>
            </a:r>
          </a:p>
          <a:p>
            <a:endParaRPr lang="it-IT" spc="50" dirty="0" smtClean="0">
              <a:ln w="11430"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it-IT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Valutazione ed eventuale rimodulazione del progetto terapeutico in itinere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>
            <a:normAutofit/>
          </a:bodyPr>
          <a:lstStyle/>
          <a:p>
            <a:r>
              <a:rPr lang="it-IT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Diario Clinico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852936"/>
            <a:ext cx="8229600" cy="327322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sz="3600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Strumento di fondamentale importanza per raccogliere e condividere le informazioni riguardanti il percorso socio-sanitario del soggetto preso in carico</a:t>
            </a:r>
          </a:p>
        </p:txBody>
      </p:sp>
      <p:sp>
        <p:nvSpPr>
          <p:cNvPr id="4" name="Freccia in giù 3"/>
          <p:cNvSpPr/>
          <p:nvPr/>
        </p:nvSpPr>
        <p:spPr>
          <a:xfrm>
            <a:off x="4572000" y="2060848"/>
            <a:ext cx="288032" cy="576064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Segnaposto contenuto 4"/>
          <p:cNvGraphicFramePr>
            <a:graphicFrameLocks noGrp="1"/>
          </p:cNvGraphicFramePr>
          <p:nvPr>
            <p:ph idx="1"/>
          </p:nvPr>
        </p:nvGraphicFramePr>
        <p:xfrm>
          <a:off x="179512" y="188640"/>
          <a:ext cx="8964488" cy="6408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944216"/>
          </a:xfrm>
        </p:spPr>
        <p:txBody>
          <a:bodyPr>
            <a:noAutofit/>
          </a:bodyPr>
          <a:lstStyle/>
          <a:p>
            <a:r>
              <a:rPr lang="it-IT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Presenza di problematiche legate alla sfera legale dell’utente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717032"/>
            <a:ext cx="8229600" cy="240913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sz="3600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Necessità di un protocollo d’intesa tra i Servizi, gli Organi Giurisdizionali e le Autorità di Pubblica Sicurezza</a:t>
            </a:r>
          </a:p>
        </p:txBody>
      </p:sp>
      <p:sp>
        <p:nvSpPr>
          <p:cNvPr id="4" name="Freccia in giù 3"/>
          <p:cNvSpPr/>
          <p:nvPr/>
        </p:nvSpPr>
        <p:spPr>
          <a:xfrm>
            <a:off x="4529797" y="2820504"/>
            <a:ext cx="288032" cy="576064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800200"/>
          </a:xfrm>
        </p:spPr>
        <p:txBody>
          <a:bodyPr>
            <a:noAutofit/>
          </a:bodyPr>
          <a:lstStyle/>
          <a:p>
            <a:r>
              <a:rPr lang="it-IT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Presenza di problematiche legate alla salute dell’utente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284984"/>
            <a:ext cx="8229600" cy="2841179"/>
          </a:xfrm>
        </p:spPr>
        <p:txBody>
          <a:bodyPr/>
          <a:lstStyle/>
          <a:p>
            <a:pPr marL="0" algn="ctr">
              <a:buNone/>
            </a:pPr>
            <a:r>
              <a:rPr lang="it-IT" sz="3600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Necessità di un protocollo d’intesa con i Servizi delle ASL, finalizzato a semplificare l’iter di accesso alle prestazioni sanitarie</a:t>
            </a:r>
          </a:p>
          <a:p>
            <a:pPr marL="0">
              <a:buNone/>
            </a:pPr>
            <a:endParaRPr lang="it-IT" dirty="0"/>
          </a:p>
        </p:txBody>
      </p:sp>
      <p:sp>
        <p:nvSpPr>
          <p:cNvPr id="4" name="Freccia in giù 3"/>
          <p:cNvSpPr/>
          <p:nvPr/>
        </p:nvSpPr>
        <p:spPr>
          <a:xfrm>
            <a:off x="4427984" y="2492896"/>
            <a:ext cx="288032" cy="576064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432</TotalTime>
  <Words>357</Words>
  <Application>Microsoft Office PowerPoint</Application>
  <PresentationFormat>Presentazione su schermo (4:3)</PresentationFormat>
  <Paragraphs>48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5" baseType="lpstr">
      <vt:lpstr>Tema di Office</vt:lpstr>
      <vt:lpstr>L’APPROCCIO AL SOGGETTO CON  DIPENDENZE PATOLOGICHE</vt:lpstr>
      <vt:lpstr>Presentazione standard di PowerPoint</vt:lpstr>
      <vt:lpstr>Presentazione standard di PowerPoint</vt:lpstr>
      <vt:lpstr>Ser.D.</vt:lpstr>
      <vt:lpstr>Riunioni multi-disciplinari finalizzate a:</vt:lpstr>
      <vt:lpstr>Diario Clinico</vt:lpstr>
      <vt:lpstr>Presentazione standard di PowerPoint</vt:lpstr>
      <vt:lpstr>Presenza di problematiche legate alla sfera legale dell’utente</vt:lpstr>
      <vt:lpstr>Presenza di problematiche legate alla salute dell’utente</vt:lpstr>
      <vt:lpstr>Doppia Diagnosi</vt:lpstr>
      <vt:lpstr>Presentazione standard di PowerPoint</vt:lpstr>
      <vt:lpstr>Comunità  iper-specializzate  o  comunità con percorsi individualizzati? </vt:lpstr>
      <vt:lpstr>Una rete integrata di servizi ha maggiori probabilità di accedere ai fondi europei, grazie al coinvolgimento di più soggetti. </vt:lpstr>
      <vt:lpstr> Dimensione assistenzialistica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L’ARROCCIO AL SOGGETTO CON DIPENDENZE PATOLOGICHE</dc:title>
  <dc:creator>Anna</dc:creator>
  <cp:lastModifiedBy>cled</cp:lastModifiedBy>
  <cp:revision>42</cp:revision>
  <dcterms:created xsi:type="dcterms:W3CDTF">2015-02-26T16:57:22Z</dcterms:created>
  <dcterms:modified xsi:type="dcterms:W3CDTF">2015-03-04T18:19:41Z</dcterms:modified>
</cp:coreProperties>
</file>