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9" r:id="rId2"/>
    <p:sldId id="272" r:id="rId3"/>
    <p:sldId id="273" r:id="rId4"/>
    <p:sldId id="274" r:id="rId5"/>
    <p:sldId id="315" r:id="rId6"/>
    <p:sldId id="322" r:id="rId7"/>
    <p:sldId id="323" r:id="rId8"/>
    <p:sldId id="324" r:id="rId9"/>
    <p:sldId id="303" r:id="rId10"/>
    <p:sldId id="304" r:id="rId11"/>
    <p:sldId id="305" r:id="rId12"/>
    <p:sldId id="306" r:id="rId13"/>
    <p:sldId id="267" r:id="rId14"/>
    <p:sldId id="320" r:id="rId15"/>
    <p:sldId id="308" r:id="rId16"/>
    <p:sldId id="309" r:id="rId17"/>
    <p:sldId id="310" r:id="rId18"/>
    <p:sldId id="327" r:id="rId19"/>
    <p:sldId id="319" r:id="rId20"/>
    <p:sldId id="311" r:id="rId21"/>
    <p:sldId id="257" r:id="rId22"/>
    <p:sldId id="321" r:id="rId23"/>
    <p:sldId id="313" r:id="rId24"/>
    <p:sldId id="271" r:id="rId25"/>
    <p:sldId id="258" r:id="rId26"/>
    <p:sldId id="260" r:id="rId27"/>
    <p:sldId id="314" r:id="rId28"/>
    <p:sldId id="312" r:id="rId29"/>
    <p:sldId id="270" r:id="rId30"/>
    <p:sldId id="264" r:id="rId31"/>
    <p:sldId id="262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FF00"/>
    <a:srgbClr val="FFFF66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6416" autoAdjust="0"/>
  </p:normalViewPr>
  <p:slideViewPr>
    <p:cSldViewPr>
      <p:cViewPr>
        <p:scale>
          <a:sx n="63" d="100"/>
          <a:sy n="63" d="100"/>
        </p:scale>
        <p:origin x="-156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49BDA-7BA9-4108-9432-9A98EF0385D7}" type="datetimeFigureOut">
              <a:rPr lang="it-IT" smtClean="0"/>
              <a:pPr/>
              <a:t>20/03/2015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C37B4-907D-4E43-B342-1B74618AE54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37B4-907D-4E43-B342-1B74618AE542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37B4-907D-4E43-B342-1B74618AE542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37B4-907D-4E43-B342-1B74618AE542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37B4-907D-4E43-B342-1B74618AE542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31C276A-0A50-43BB-8A39-BBE38B987918}" type="slidenum">
              <a:rPr lang="en-GB"/>
              <a:pPr/>
              <a:t>31</a:t>
            </a:fld>
            <a:endParaRPr lang="en-GB"/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F3B7-5812-4E81-B80D-FCB881DE7048}" type="datetimeFigureOut">
              <a:rPr lang="it-IT" smtClean="0"/>
              <a:pPr/>
              <a:t>20/03/2015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2459-40DE-4681-A032-BC17100B1E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F3B7-5812-4E81-B80D-FCB881DE7048}" type="datetimeFigureOut">
              <a:rPr lang="it-IT" smtClean="0"/>
              <a:pPr/>
              <a:t>20/03/2015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2459-40DE-4681-A032-BC17100B1E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F3B7-5812-4E81-B80D-FCB881DE7048}" type="datetimeFigureOut">
              <a:rPr lang="it-IT" smtClean="0"/>
              <a:pPr/>
              <a:t>20/03/2015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2459-40DE-4681-A032-BC17100B1E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94F953-A249-4E89-8D6B-39F9C38F407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F3B7-5812-4E81-B80D-FCB881DE7048}" type="datetimeFigureOut">
              <a:rPr lang="it-IT" smtClean="0"/>
              <a:pPr/>
              <a:t>20/03/2015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2459-40DE-4681-A032-BC17100B1E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F3B7-5812-4E81-B80D-FCB881DE7048}" type="datetimeFigureOut">
              <a:rPr lang="it-IT" smtClean="0"/>
              <a:pPr/>
              <a:t>20/03/2015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2459-40DE-4681-A032-BC17100B1E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F3B7-5812-4E81-B80D-FCB881DE7048}" type="datetimeFigureOut">
              <a:rPr lang="it-IT" smtClean="0"/>
              <a:pPr/>
              <a:t>20/03/2015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2459-40DE-4681-A032-BC17100B1E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F3B7-5812-4E81-B80D-FCB881DE7048}" type="datetimeFigureOut">
              <a:rPr lang="it-IT" smtClean="0"/>
              <a:pPr/>
              <a:t>20/03/2015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2459-40DE-4681-A032-BC17100B1E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F3B7-5812-4E81-B80D-FCB881DE7048}" type="datetimeFigureOut">
              <a:rPr lang="it-IT" smtClean="0"/>
              <a:pPr/>
              <a:t>20/03/2015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2459-40DE-4681-A032-BC17100B1E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F3B7-5812-4E81-B80D-FCB881DE7048}" type="datetimeFigureOut">
              <a:rPr lang="it-IT" smtClean="0"/>
              <a:pPr/>
              <a:t>20/03/2015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2459-40DE-4681-A032-BC17100B1E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F3B7-5812-4E81-B80D-FCB881DE7048}" type="datetimeFigureOut">
              <a:rPr lang="it-IT" smtClean="0"/>
              <a:pPr/>
              <a:t>20/03/2015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2459-40DE-4681-A032-BC17100B1E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F3B7-5812-4E81-B80D-FCB881DE7048}" type="datetimeFigureOut">
              <a:rPr lang="it-IT" smtClean="0"/>
              <a:pPr/>
              <a:t>20/03/2015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92459-40DE-4681-A032-BC17100B1E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  <a:alpha val="26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5F3B7-5812-4E81-B80D-FCB881DE7048}" type="datetimeFigureOut">
              <a:rPr lang="it-IT" smtClean="0"/>
              <a:pPr/>
              <a:t>20/03/2015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92459-40DE-4681-A032-BC17100B1E2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Presentazione_di_Microsoft_Office_PowerPoint1.ppt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/>
          <a:lstStyle/>
          <a:p>
            <a:r>
              <a:rPr lang="it-IT" dirty="0" smtClean="0"/>
              <a:t>Prevenzione e trattamento degli abusi</a:t>
            </a:r>
            <a:endParaRPr lang="it-IT" dirty="0"/>
          </a:p>
        </p:txBody>
      </p:sp>
      <p:sp>
        <p:nvSpPr>
          <p:cNvPr id="5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Gilda Di Paolo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Servizio Ginecologia Infanzia Adolescenza</a:t>
            </a:r>
            <a:endParaRPr lang="it-IT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IL RACCONTO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dirty="0"/>
              <a:t>Chi lo raccoglie?</a:t>
            </a:r>
          </a:p>
          <a:p>
            <a:r>
              <a:rPr lang="it-IT" dirty="0"/>
              <a:t>madre,nonna...</a:t>
            </a:r>
          </a:p>
          <a:p>
            <a:r>
              <a:rPr lang="it-IT" dirty="0"/>
              <a:t>amici,maestra</a:t>
            </a:r>
          </a:p>
          <a:p>
            <a:r>
              <a:rPr lang="it-IT" dirty="0"/>
              <a:t>polizia</a:t>
            </a:r>
          </a:p>
          <a:p>
            <a:r>
              <a:rPr lang="it-IT" dirty="0"/>
              <a:t>personale sanitario</a:t>
            </a:r>
          </a:p>
        </p:txBody>
      </p:sp>
      <p:sp>
        <p:nvSpPr>
          <p:cNvPr id="421892" name="Rectangle 4"/>
          <p:cNvSpPr>
            <a:spLocks noChangeArrowheads="1"/>
          </p:cNvSpPr>
          <p:nvPr/>
        </p:nvSpPr>
        <p:spPr bwMode="auto">
          <a:xfrm>
            <a:off x="4499992" y="1196752"/>
            <a:ext cx="4319588" cy="39608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it-IT" sz="2400" dirty="0">
                <a:latin typeface="Arial" charset="0"/>
                <a:cs typeface="Arial" charset="0"/>
              </a:rPr>
              <a:t>Grande attenzione a:</a:t>
            </a:r>
          </a:p>
          <a:p>
            <a:pPr>
              <a:buFontTx/>
              <a:buChar char="•"/>
            </a:pPr>
            <a:r>
              <a:rPr lang="it-IT" sz="2400" dirty="0">
                <a:latin typeface="Arial" charset="0"/>
                <a:cs typeface="Arial" charset="0"/>
              </a:rPr>
              <a:t>Registrare ogni dettaglio</a:t>
            </a:r>
          </a:p>
          <a:p>
            <a:r>
              <a:rPr lang="it-IT" sz="2400" dirty="0">
                <a:latin typeface="Arial" charset="0"/>
                <a:cs typeface="Arial" charset="0"/>
              </a:rPr>
              <a:t> con le parole del minore</a:t>
            </a:r>
          </a:p>
          <a:p>
            <a:pPr>
              <a:buFontTx/>
              <a:buChar char="•"/>
            </a:pPr>
            <a:r>
              <a:rPr lang="it-IT" sz="2400" dirty="0">
                <a:latin typeface="Arial" charset="0"/>
                <a:cs typeface="Arial" charset="0"/>
              </a:rPr>
              <a:t>Porre poche domande</a:t>
            </a:r>
          </a:p>
          <a:p>
            <a:pPr>
              <a:buFontTx/>
              <a:buChar char="•"/>
            </a:pPr>
            <a:r>
              <a:rPr lang="it-IT" sz="2400" dirty="0">
                <a:latin typeface="Arial" charset="0"/>
                <a:cs typeface="Arial" charset="0"/>
              </a:rPr>
              <a:t>Non offrire suggerimenti</a:t>
            </a:r>
          </a:p>
          <a:p>
            <a:pPr>
              <a:buFontTx/>
              <a:buChar char="•"/>
            </a:pPr>
            <a:r>
              <a:rPr lang="it-IT" sz="2400" dirty="0">
                <a:latin typeface="Arial" charset="0"/>
                <a:cs typeface="Arial" charset="0"/>
              </a:rPr>
              <a:t>Attenzione al linguaggio</a:t>
            </a:r>
          </a:p>
          <a:p>
            <a:r>
              <a:rPr lang="it-IT" sz="2400" dirty="0">
                <a:latin typeface="Arial" charset="0"/>
                <a:cs typeface="Arial" charset="0"/>
              </a:rPr>
              <a:t> non verbale		</a:t>
            </a:r>
          </a:p>
          <a:p>
            <a:pPr>
              <a:buFontTx/>
              <a:buChar char="•"/>
            </a:pPr>
            <a:r>
              <a:rPr lang="it-IT" sz="2400" dirty="0">
                <a:latin typeface="Arial" charset="0"/>
                <a:cs typeface="Arial" charset="0"/>
              </a:rPr>
              <a:t>Ascoltare con empatia e </a:t>
            </a:r>
          </a:p>
          <a:p>
            <a:r>
              <a:rPr lang="it-IT" sz="2400" dirty="0">
                <a:latin typeface="Arial" charset="0"/>
                <a:cs typeface="Arial" charset="0"/>
              </a:rPr>
              <a:t> mostrare fiducia</a:t>
            </a:r>
            <a:r>
              <a:rPr lang="it-IT" sz="2400" dirty="0">
                <a:solidFill>
                  <a:schemeClr val="accent1"/>
                </a:solidFill>
                <a:latin typeface="Arial" charset="0"/>
                <a:cs typeface="Arial" charset="0"/>
              </a:rPr>
              <a:t>	</a:t>
            </a:r>
            <a:endParaRPr lang="it-IT" sz="2800" dirty="0">
              <a:latin typeface="Arial" charset="0"/>
              <a:cs typeface="Arial" charset="0"/>
            </a:endParaRPr>
          </a:p>
          <a:p>
            <a:pPr>
              <a:buFontTx/>
              <a:buChar char="•"/>
            </a:pPr>
            <a:endParaRPr lang="it-IT" sz="2400" dirty="0">
              <a:latin typeface="Arial" charset="0"/>
              <a:cs typeface="Arial" charset="0"/>
            </a:endParaRPr>
          </a:p>
        </p:txBody>
      </p:sp>
      <p:sp>
        <p:nvSpPr>
          <p:cNvPr id="421893" name="Oval 5"/>
          <p:cNvSpPr>
            <a:spLocks noChangeArrowheads="1"/>
          </p:cNvSpPr>
          <p:nvPr/>
        </p:nvSpPr>
        <p:spPr bwMode="auto">
          <a:xfrm>
            <a:off x="1116013" y="5516563"/>
            <a:ext cx="5688012" cy="108108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>
                <a:latin typeface="Arial" charset="0"/>
                <a:cs typeface="Arial" charset="0"/>
              </a:rPr>
              <a:t>EVITARE RIPETIZIONI DEL RACCONTO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tx2"/>
                </a:solidFill>
              </a:rPr>
              <a:t>INDICATORI ASPECIFICI DEL </a:t>
            </a:r>
            <a:r>
              <a:rPr lang="it-IT" sz="3200" dirty="0" smtClean="0">
                <a:solidFill>
                  <a:schemeClr val="tx2"/>
                </a:solidFill>
              </a:rPr>
              <a:t>DISAGIO</a:t>
            </a:r>
            <a:endParaRPr lang="it-IT" sz="3200" dirty="0">
              <a:solidFill>
                <a:schemeClr val="tx2"/>
              </a:solidFill>
            </a:endParaRP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it-IT" sz="2400"/>
              <a:t>Disturbi del sonno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it-IT" sz="2400"/>
              <a:t>Disordini alimentari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it-IT" sz="2400"/>
              <a:t>Perdita di controllo degli sfinteri (enuresi;encopresi)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it-IT" sz="2400"/>
              <a:t>Tendenze regressive,isolamento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it-IT" sz="2400"/>
              <a:t>Paure eccessive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it-IT" sz="2400"/>
              <a:t>Difficoltà nelle relazioni tra pari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it-IT" sz="2400"/>
              <a:t>Iperattività,giochi e comportamenti aggressivi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it-IT" sz="2400"/>
              <a:t>Calo nei risultati scolastici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it-IT" sz="2400"/>
              <a:t>Depressione,disperazione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it-IT" sz="2400"/>
              <a:t>Risse,autolesionismo,tentativi di suicidio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it-IT" sz="2400"/>
              <a:t>                                                (</a:t>
            </a:r>
            <a:r>
              <a:rPr lang="it-IT" sz="1800"/>
              <a:t>MONTELEONE 1996)</a:t>
            </a:r>
            <a:endParaRPr lang="it-IT" sz="240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it-IT" sz="280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it-IT" sz="280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it-IT" sz="280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it-IT" sz="280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it-IT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ChangeArrowheads="1"/>
          </p:cNvSpPr>
          <p:nvPr/>
        </p:nvSpPr>
        <p:spPr bwMode="auto">
          <a:xfrm>
            <a:off x="179512" y="908720"/>
            <a:ext cx="4284663" cy="1274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400" dirty="0">
                <a:latin typeface="Arial" charset="0"/>
                <a:cs typeface="Arial" charset="0"/>
              </a:rPr>
              <a:t>Indicatori comportamentali</a:t>
            </a:r>
          </a:p>
          <a:p>
            <a:pPr algn="ctr"/>
            <a:r>
              <a:rPr lang="it-IT" dirty="0">
                <a:latin typeface="Arial" charset="0"/>
                <a:cs typeface="Arial" charset="0"/>
              </a:rPr>
              <a:t>correlati a sessualizzazione precoce</a:t>
            </a:r>
          </a:p>
        </p:txBody>
      </p:sp>
      <p:sp>
        <p:nvSpPr>
          <p:cNvPr id="423939" name="Rectangle 3"/>
          <p:cNvSpPr>
            <a:spLocks noChangeArrowheads="1"/>
          </p:cNvSpPr>
          <p:nvPr/>
        </p:nvSpPr>
        <p:spPr bwMode="auto">
          <a:xfrm>
            <a:off x="251520" y="2249487"/>
            <a:ext cx="4321175" cy="4608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FontTx/>
              <a:buAutoNum type="arabicPeriod"/>
            </a:pPr>
            <a:r>
              <a:rPr lang="it-IT" dirty="0">
                <a:latin typeface="Arial" charset="0"/>
                <a:cs typeface="Arial" charset="0"/>
              </a:rPr>
              <a:t>Confini personali confusi	</a:t>
            </a:r>
          </a:p>
          <a:p>
            <a:pPr marL="342900" indent="-342900" algn="ctr">
              <a:buFontTx/>
              <a:buAutoNum type="arabicPeriod"/>
            </a:pPr>
            <a:r>
              <a:rPr lang="it-IT" dirty="0">
                <a:latin typeface="Arial" charset="0"/>
                <a:cs typeface="Arial" charset="0"/>
              </a:rPr>
              <a:t>Atti di “seduzione”		</a:t>
            </a:r>
          </a:p>
          <a:p>
            <a:pPr marL="342900" indent="-342900" algn="ctr">
              <a:buFontTx/>
              <a:buAutoNum type="arabicPeriod"/>
            </a:pPr>
            <a:r>
              <a:rPr lang="it-IT" dirty="0">
                <a:latin typeface="Arial" charset="0"/>
                <a:cs typeface="Arial" charset="0"/>
              </a:rPr>
              <a:t>interesse o </a:t>
            </a:r>
            <a:r>
              <a:rPr lang="it-IT" dirty="0" smtClean="0">
                <a:latin typeface="Arial" charset="0"/>
                <a:cs typeface="Arial" charset="0"/>
              </a:rPr>
              <a:t>comportamenti</a:t>
            </a:r>
            <a:r>
              <a:rPr lang="it-IT" dirty="0">
                <a:latin typeface="Arial" charset="0"/>
                <a:cs typeface="Arial" charset="0"/>
              </a:rPr>
              <a:t>	</a:t>
            </a:r>
          </a:p>
          <a:p>
            <a:pPr marL="342900" indent="-342900" algn="ctr"/>
            <a:r>
              <a:rPr lang="it-IT" dirty="0">
                <a:latin typeface="Arial" charset="0"/>
                <a:cs typeface="Arial" charset="0"/>
              </a:rPr>
              <a:t>sessuali atipici per l’età	</a:t>
            </a:r>
          </a:p>
          <a:p>
            <a:pPr marL="342900" indent="-342900" algn="ctr"/>
            <a:r>
              <a:rPr lang="it-IT" dirty="0">
                <a:latin typeface="Arial" charset="0"/>
                <a:cs typeface="Arial" charset="0"/>
              </a:rPr>
              <a:t>4.Reazioni estreme correlate	</a:t>
            </a:r>
          </a:p>
          <a:p>
            <a:pPr marL="342900" indent="-342900" algn="ctr"/>
            <a:r>
              <a:rPr lang="it-IT" dirty="0">
                <a:latin typeface="Arial" charset="0"/>
                <a:cs typeface="Arial" charset="0"/>
              </a:rPr>
              <a:t>al lavarsi e alle cure di </a:t>
            </a:r>
            <a:r>
              <a:rPr lang="it-IT" dirty="0" err="1">
                <a:latin typeface="Arial" charset="0"/>
                <a:cs typeface="Arial" charset="0"/>
              </a:rPr>
              <a:t>sè</a:t>
            </a:r>
            <a:r>
              <a:rPr lang="it-IT" dirty="0">
                <a:latin typeface="Arial" charset="0"/>
                <a:cs typeface="Arial" charset="0"/>
              </a:rPr>
              <a:t>	</a:t>
            </a:r>
          </a:p>
          <a:p>
            <a:pPr marL="342900" indent="-342900" algn="ctr"/>
            <a:r>
              <a:rPr lang="it-IT" dirty="0">
                <a:latin typeface="Arial" charset="0"/>
                <a:cs typeface="Arial" charset="0"/>
              </a:rPr>
              <a:t>5.Rifiuto a partecipare ad attività	</a:t>
            </a:r>
          </a:p>
          <a:p>
            <a:pPr marL="342900" indent="-342900" algn="ctr"/>
            <a:r>
              <a:rPr lang="it-IT" dirty="0">
                <a:latin typeface="Arial" charset="0"/>
                <a:cs typeface="Arial" charset="0"/>
              </a:rPr>
              <a:t>sociali che implicano un	</a:t>
            </a:r>
          </a:p>
          <a:p>
            <a:pPr marL="342900" indent="-342900" algn="ctr"/>
            <a:r>
              <a:rPr lang="it-IT" dirty="0">
                <a:latin typeface="Arial" charset="0"/>
                <a:cs typeface="Arial" charset="0"/>
              </a:rPr>
              <a:t>cambiamento di abiti o una</a:t>
            </a:r>
          </a:p>
          <a:p>
            <a:pPr marL="342900" indent="-342900" algn="ctr"/>
            <a:r>
              <a:rPr lang="it-IT" dirty="0">
                <a:latin typeface="Arial" charset="0"/>
                <a:cs typeface="Arial" charset="0"/>
              </a:rPr>
              <a:t>doccia			</a:t>
            </a:r>
          </a:p>
          <a:p>
            <a:pPr marL="342900" indent="-342900" algn="ctr"/>
            <a:r>
              <a:rPr lang="it-IT" dirty="0">
                <a:latin typeface="Arial" charset="0"/>
                <a:cs typeface="Arial" charset="0"/>
              </a:rPr>
              <a:t>6.paure e resistenze nel contatto	</a:t>
            </a:r>
          </a:p>
          <a:p>
            <a:pPr marL="342900" indent="-342900" algn="ctr"/>
            <a:r>
              <a:rPr lang="it-IT" dirty="0">
                <a:latin typeface="Arial" charset="0"/>
                <a:cs typeface="Arial" charset="0"/>
              </a:rPr>
              <a:t>con l’altro sesso		</a:t>
            </a:r>
          </a:p>
          <a:p>
            <a:pPr marL="342900" indent="-342900" algn="ctr"/>
            <a:r>
              <a:rPr lang="it-IT" dirty="0">
                <a:latin typeface="Arial" charset="0"/>
                <a:cs typeface="Arial" charset="0"/>
              </a:rPr>
              <a:t>			</a:t>
            </a:r>
          </a:p>
          <a:p>
            <a:pPr marL="342900" indent="-342900" algn="ctr"/>
            <a:r>
              <a:rPr lang="it-IT" dirty="0">
                <a:latin typeface="Arial" charset="0"/>
                <a:cs typeface="Arial" charset="0"/>
              </a:rPr>
              <a:t>             		</a:t>
            </a:r>
          </a:p>
          <a:p>
            <a:pPr marL="342900" indent="-342900" algn="ctr">
              <a:buFontTx/>
              <a:buAutoNum type="arabicPeriod"/>
            </a:pPr>
            <a:endParaRPr lang="it-IT" dirty="0">
              <a:latin typeface="Arial" charset="0"/>
              <a:cs typeface="Arial" charset="0"/>
            </a:endParaRPr>
          </a:p>
        </p:txBody>
      </p:sp>
      <p:sp>
        <p:nvSpPr>
          <p:cNvPr id="423940" name="Rectangle 4"/>
          <p:cNvSpPr>
            <a:spLocks noChangeArrowheads="1"/>
          </p:cNvSpPr>
          <p:nvPr/>
        </p:nvSpPr>
        <p:spPr bwMode="auto">
          <a:xfrm>
            <a:off x="4788024" y="2708920"/>
            <a:ext cx="417671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400">
                <a:latin typeface="Arial" charset="0"/>
                <a:cs typeface="Arial" charset="0"/>
              </a:rPr>
              <a:t>INDICATORI PIU’ SPECIFICI</a:t>
            </a:r>
          </a:p>
        </p:txBody>
      </p:sp>
      <p:sp>
        <p:nvSpPr>
          <p:cNvPr id="423941" name="Rectangle 5"/>
          <p:cNvSpPr>
            <a:spLocks noChangeArrowheads="1"/>
          </p:cNvSpPr>
          <p:nvPr/>
        </p:nvSpPr>
        <p:spPr bwMode="auto">
          <a:xfrm>
            <a:off x="5220072" y="3789040"/>
            <a:ext cx="3240088" cy="2663825"/>
          </a:xfrm>
          <a:prstGeom prst="rect">
            <a:avLst/>
          </a:prstGeom>
          <a:solidFill>
            <a:srgbClr val="D7232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FontTx/>
              <a:buAutoNum type="arabicPeriod"/>
            </a:pPr>
            <a:r>
              <a:rPr lang="it-IT" sz="2000">
                <a:latin typeface="Arial" charset="0"/>
                <a:cs typeface="Arial" charset="0"/>
              </a:rPr>
              <a:t>Masturbazione	 </a:t>
            </a:r>
          </a:p>
          <a:p>
            <a:pPr marL="342900" indent="-342900" algn="ctr"/>
            <a:r>
              <a:rPr lang="it-IT" sz="2000">
                <a:latin typeface="Arial" charset="0"/>
                <a:cs typeface="Arial" charset="0"/>
              </a:rPr>
              <a:t>compulsiva	</a:t>
            </a:r>
          </a:p>
          <a:p>
            <a:pPr marL="342900" indent="-342900" algn="ctr"/>
            <a:r>
              <a:rPr lang="it-IT" sz="2000">
                <a:latin typeface="Arial" charset="0"/>
                <a:cs typeface="Arial" charset="0"/>
              </a:rPr>
              <a:t>2.  Promiscuità		</a:t>
            </a:r>
          </a:p>
          <a:p>
            <a:pPr marL="342900" indent="-342900" algn="ctr"/>
            <a:r>
              <a:rPr lang="it-IT" sz="2000">
                <a:latin typeface="Arial" charset="0"/>
                <a:cs typeface="Arial" charset="0"/>
              </a:rPr>
              <a:t>3.  Abuso sessuale	 </a:t>
            </a:r>
          </a:p>
          <a:p>
            <a:pPr marL="342900" indent="-342900" algn="ctr"/>
            <a:r>
              <a:rPr lang="it-IT" sz="2000">
                <a:latin typeface="Arial" charset="0"/>
                <a:cs typeface="Arial" charset="0"/>
              </a:rPr>
              <a:t>agito su altri	</a:t>
            </a:r>
          </a:p>
          <a:p>
            <a:pPr marL="342900" indent="-342900" algn="ctr"/>
            <a:r>
              <a:rPr lang="it-IT" sz="2000"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26064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INDICATORI DELL’ABUSO SESSUALE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000" dirty="0" smtClean="0"/>
              <a:t>Qualsiasi forma di violenza,ma in particolare quella sessuale,costituisce</a:t>
            </a:r>
          </a:p>
          <a:p>
            <a:pPr algn="just">
              <a:buNone/>
            </a:pPr>
            <a:r>
              <a:rPr lang="it-IT" sz="2000" dirty="0" smtClean="0"/>
              <a:t>sempre un pericolo per la personalità in formazione di un bambino,</a:t>
            </a:r>
          </a:p>
          <a:p>
            <a:pPr algn="just">
              <a:buNone/>
            </a:pPr>
            <a:r>
              <a:rPr lang="it-IT" sz="2000" dirty="0" smtClean="0"/>
              <a:t>provocando gravi conseguenze a breve,medio e lungo termine sul processo </a:t>
            </a:r>
          </a:p>
          <a:p>
            <a:pPr algn="just">
              <a:buNone/>
            </a:pPr>
            <a:r>
              <a:rPr lang="it-IT" sz="2000" dirty="0" smtClean="0"/>
              <a:t>di crescita</a:t>
            </a:r>
            <a:endParaRPr lang="it-IT" sz="2000" dirty="0"/>
          </a:p>
        </p:txBody>
      </p:sp>
      <p:pic>
        <p:nvPicPr>
          <p:cNvPr id="24578" name="Picture 2" descr="http://www.igiornielenotti.it/wp-content/uploads/2012/12/pedofili_si_difendono._siamo_per_la_liberta_despressi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6224836" cy="3717032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1691680" y="1556792"/>
            <a:ext cx="66967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ABUSO SESSUALE:quale il ruolo del medico</a:t>
            </a:r>
            <a:endParaRPr lang="it-IT" sz="2400" dirty="0"/>
          </a:p>
        </p:txBody>
      </p:sp>
      <p:sp>
        <p:nvSpPr>
          <p:cNvPr id="9" name="Rettangolo 8"/>
          <p:cNvSpPr/>
          <p:nvPr/>
        </p:nvSpPr>
        <p:spPr>
          <a:xfrm>
            <a:off x="251520" y="2492896"/>
            <a:ext cx="85689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Raccogliere elementi per la valutazione clinica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</a:rPr>
              <a:t>QUANDO LA VALUTAZIONE MEDICA</a:t>
            </a:r>
            <a:endParaRPr lang="it-IT" sz="2400" b="1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000" dirty="0" smtClean="0"/>
              <a:t>Quando un bambino/a o un adulto raccontano una storia di abuso sessuale</a:t>
            </a:r>
          </a:p>
          <a:p>
            <a:pPr algn="just"/>
            <a:r>
              <a:rPr lang="it-IT" sz="2000" dirty="0" smtClean="0"/>
              <a:t>Quando si effettua una diagnosi di maltrattamento fisico,maltrattamento psicologico o trascuratezza grave</a:t>
            </a:r>
          </a:p>
          <a:p>
            <a:pPr algn="just"/>
            <a:r>
              <a:rPr lang="it-IT" sz="2000" dirty="0" smtClean="0"/>
              <a:t>Quando si rileva un disturbo comportamentale in presenza di una storia  di sospetto abuso sessuale</a:t>
            </a:r>
          </a:p>
          <a:p>
            <a:pPr algn="just"/>
            <a:r>
              <a:rPr lang="it-IT" sz="2000" dirty="0" smtClean="0"/>
              <a:t>Quando il soggetto è fratello o sorella di una vittima di abuso sessuale</a:t>
            </a:r>
          </a:p>
          <a:p>
            <a:pPr algn="just"/>
            <a:r>
              <a:rPr lang="it-IT" sz="2000" dirty="0" smtClean="0"/>
              <a:t>Quando si diagnostica una malattia sessualmente trasmissibile in un soggetto prepubere</a:t>
            </a:r>
          </a:p>
          <a:p>
            <a:pPr algn="just"/>
            <a:r>
              <a:rPr lang="it-IT" sz="2000" dirty="0" smtClean="0"/>
              <a:t>Quando si riscontrano lesioni che possono essere correlate con un sospetto abuso sessuale.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1" name="Text Box 3"/>
          <p:cNvSpPr txBox="1">
            <a:spLocks noChangeArrowheads="1"/>
          </p:cNvSpPr>
          <p:nvPr/>
        </p:nvSpPr>
        <p:spPr bwMode="auto">
          <a:xfrm>
            <a:off x="5508625" y="549275"/>
            <a:ext cx="2735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latin typeface="Arial" charset="0"/>
              </a:rPr>
              <a:t>. . .ma quali elementi ?</a:t>
            </a:r>
          </a:p>
        </p:txBody>
      </p:sp>
      <p:sp>
        <p:nvSpPr>
          <p:cNvPr id="411652" name="Text Box 4"/>
          <p:cNvSpPr txBox="1">
            <a:spLocks noChangeArrowheads="1"/>
          </p:cNvSpPr>
          <p:nvPr/>
        </p:nvSpPr>
        <p:spPr bwMode="auto">
          <a:xfrm>
            <a:off x="6227763" y="1087438"/>
            <a:ext cx="2651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latin typeface="Arial" charset="0"/>
              </a:rPr>
              <a:t>. . .come raccoglierli ?</a:t>
            </a:r>
          </a:p>
        </p:txBody>
      </p:sp>
      <p:sp>
        <p:nvSpPr>
          <p:cNvPr id="411653" name="Text Box 5"/>
          <p:cNvSpPr txBox="1">
            <a:spLocks noChangeArrowheads="1"/>
          </p:cNvSpPr>
          <p:nvPr/>
        </p:nvSpPr>
        <p:spPr bwMode="auto">
          <a:xfrm>
            <a:off x="179388" y="1125538"/>
            <a:ext cx="2073275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1" dirty="0">
                <a:latin typeface="Arial" charset="0"/>
              </a:rPr>
              <a:t> </a:t>
            </a:r>
            <a:r>
              <a:rPr lang="en-GB" b="1" dirty="0" err="1">
                <a:latin typeface="Arial" charset="0"/>
              </a:rPr>
              <a:t>Dati</a:t>
            </a:r>
            <a:r>
              <a:rPr lang="en-GB" b="1" dirty="0">
                <a:latin typeface="Arial" charset="0"/>
              </a:rPr>
              <a:t> </a:t>
            </a:r>
            <a:r>
              <a:rPr lang="en-GB" b="1" dirty="0" err="1">
                <a:latin typeface="Arial" charset="0"/>
              </a:rPr>
              <a:t>anamnestici</a:t>
            </a:r>
            <a:endParaRPr lang="en-GB" b="1" dirty="0">
              <a:latin typeface="Arial" charset="0"/>
            </a:endParaRPr>
          </a:p>
        </p:txBody>
      </p:sp>
      <p:sp>
        <p:nvSpPr>
          <p:cNvPr id="411654" name="Text Box 6"/>
          <p:cNvSpPr txBox="1">
            <a:spLocks noChangeArrowheads="1"/>
          </p:cNvSpPr>
          <p:nvPr/>
        </p:nvSpPr>
        <p:spPr bwMode="auto">
          <a:xfrm>
            <a:off x="879475" y="3160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>
              <a:latin typeface="Arial" charset="0"/>
            </a:endParaRPr>
          </a:p>
        </p:txBody>
      </p:sp>
      <p:sp>
        <p:nvSpPr>
          <p:cNvPr id="411655" name="Text Box 7"/>
          <p:cNvSpPr txBox="1">
            <a:spLocks noChangeArrowheads="1"/>
          </p:cNvSpPr>
          <p:nvPr/>
        </p:nvSpPr>
        <p:spPr bwMode="auto">
          <a:xfrm>
            <a:off x="3852863" y="2165350"/>
            <a:ext cx="489585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7338" indent="-287338"/>
            <a:r>
              <a:rPr lang="it-IT" sz="2000" dirty="0">
                <a:latin typeface="Arial" charset="0"/>
              </a:rPr>
              <a:t>	         - data/ luogo</a:t>
            </a:r>
          </a:p>
          <a:p>
            <a:pPr marL="568325" lvl="1"/>
            <a:r>
              <a:rPr lang="it-IT" sz="2000" dirty="0">
                <a:latin typeface="Arial" charset="0"/>
              </a:rPr>
              <a:t>	- notizie aggressore: </a:t>
            </a:r>
          </a:p>
          <a:p>
            <a:pPr marL="568325" lvl="1"/>
            <a:r>
              <a:rPr lang="it-IT" sz="2000" dirty="0">
                <a:latin typeface="Arial" charset="0"/>
              </a:rPr>
              <a:t>	   numero aggressori/ conosciuti   	   /grado parentela</a:t>
            </a:r>
          </a:p>
          <a:p>
            <a:pPr marL="568325" lvl="1"/>
            <a:r>
              <a:rPr lang="it-IT" sz="2000" dirty="0">
                <a:latin typeface="Arial" charset="0"/>
              </a:rPr>
              <a:t>	- presenza di testimoni</a:t>
            </a:r>
          </a:p>
          <a:p>
            <a:pPr marL="568325" lvl="1"/>
            <a:r>
              <a:rPr lang="it-IT" sz="2000" dirty="0">
                <a:latin typeface="Arial" charset="0"/>
              </a:rPr>
              <a:t>	- ingestione di sostanze   		  stupefacenti/alcol</a:t>
            </a:r>
          </a:p>
          <a:p>
            <a:pPr marL="568325" lvl="1"/>
            <a:r>
              <a:rPr lang="it-IT" sz="2000" dirty="0">
                <a:latin typeface="Arial" charset="0"/>
              </a:rPr>
              <a:t>	- perdita di coscienza</a:t>
            </a:r>
          </a:p>
          <a:p>
            <a:pPr marL="568325" lvl="1"/>
            <a:r>
              <a:rPr lang="it-IT" sz="2000" dirty="0">
                <a:latin typeface="Arial" charset="0"/>
              </a:rPr>
              <a:t>	- sequestro / lesioni </a:t>
            </a:r>
            <a:r>
              <a:rPr lang="it-IT" sz="2000" dirty="0" err="1" smtClean="0">
                <a:latin typeface="Arial" charset="0"/>
              </a:rPr>
              <a:t>fisie</a:t>
            </a:r>
            <a:r>
              <a:rPr lang="it-IT" sz="2000" dirty="0">
                <a:latin typeface="Arial" charset="0"/>
              </a:rPr>
              <a:t>/</a:t>
            </a:r>
          </a:p>
          <a:p>
            <a:pPr marL="568325" lvl="1"/>
            <a:r>
              <a:rPr lang="it-IT" sz="2000" dirty="0">
                <a:latin typeface="Arial" charset="0"/>
              </a:rPr>
              <a:t>	- penetrazione vaginale e/o anale       	   e/o orale unica o ripetuta</a:t>
            </a:r>
          </a:p>
          <a:p>
            <a:pPr marL="568325" lvl="1"/>
            <a:r>
              <a:rPr lang="it-IT" sz="2000" dirty="0">
                <a:latin typeface="Arial" charset="0"/>
              </a:rPr>
              <a:t>	- uso di preservativo</a:t>
            </a:r>
          </a:p>
          <a:p>
            <a:pPr marL="568325" lvl="1"/>
            <a:r>
              <a:rPr lang="it-IT" sz="2000" dirty="0">
                <a:latin typeface="Arial" charset="0"/>
              </a:rPr>
              <a:t>	- avvenuta eiaculazione</a:t>
            </a:r>
          </a:p>
          <a:p>
            <a:pPr marL="568325" lvl="1"/>
            <a:r>
              <a:rPr lang="it-IT" sz="2000" dirty="0">
                <a:latin typeface="Arial" charset="0"/>
              </a:rPr>
              <a:t>	- manipolazioni digitali</a:t>
            </a:r>
          </a:p>
        </p:txBody>
      </p:sp>
      <p:sp>
        <p:nvSpPr>
          <p:cNvPr id="411656" name="Text Box 8"/>
          <p:cNvSpPr txBox="1">
            <a:spLocks noChangeArrowheads="1"/>
          </p:cNvSpPr>
          <p:nvPr/>
        </p:nvSpPr>
        <p:spPr bwMode="auto">
          <a:xfrm>
            <a:off x="179388" y="1693863"/>
            <a:ext cx="8020050" cy="3667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dirty="0">
                <a:latin typeface="Arial" charset="0"/>
              </a:rPr>
              <a:t> Solo se necessario interrogare direttamente il bambino o la bambina su</a:t>
            </a:r>
            <a:endParaRPr lang="en-GB" b="1" dirty="0">
              <a:latin typeface="Arial" charset="0"/>
            </a:endParaRPr>
          </a:p>
        </p:txBody>
      </p:sp>
      <p:sp>
        <p:nvSpPr>
          <p:cNvPr id="411657" name="Text Box 9"/>
          <p:cNvSpPr txBox="1">
            <a:spLocks noChangeArrowheads="1"/>
          </p:cNvSpPr>
          <p:nvPr/>
        </p:nvSpPr>
        <p:spPr bwMode="auto">
          <a:xfrm>
            <a:off x="179388" y="2997200"/>
            <a:ext cx="3460750" cy="3667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err="1">
                <a:latin typeface="Arial" charset="0"/>
              </a:rPr>
              <a:t>Cautela</a:t>
            </a:r>
            <a:r>
              <a:rPr lang="en-GB" b="1" dirty="0">
                <a:latin typeface="Arial" charset="0"/>
              </a:rPr>
              <a:t> </a:t>
            </a:r>
            <a:r>
              <a:rPr lang="en-GB" b="1" dirty="0" err="1">
                <a:latin typeface="Arial" charset="0"/>
              </a:rPr>
              <a:t>anche</a:t>
            </a:r>
            <a:r>
              <a:rPr lang="en-GB" b="1" dirty="0">
                <a:latin typeface="Arial" charset="0"/>
              </a:rPr>
              <a:t> in </a:t>
            </a:r>
            <a:r>
              <a:rPr lang="en-GB" b="1" dirty="0" err="1">
                <a:latin typeface="Arial" charset="0"/>
              </a:rPr>
              <a:t>Adolescenza</a:t>
            </a:r>
            <a:endParaRPr lang="en-GB" b="1" dirty="0">
              <a:latin typeface="Arial" charset="0"/>
            </a:endParaRPr>
          </a:p>
        </p:txBody>
      </p:sp>
      <p:sp>
        <p:nvSpPr>
          <p:cNvPr id="411658" name="Text Box 10"/>
          <p:cNvSpPr txBox="1">
            <a:spLocks noChangeArrowheads="1"/>
          </p:cNvSpPr>
          <p:nvPr/>
        </p:nvSpPr>
        <p:spPr bwMode="auto">
          <a:xfrm>
            <a:off x="323850" y="4941888"/>
            <a:ext cx="3181350" cy="6413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dirty="0">
                <a:latin typeface="Arial" charset="0"/>
              </a:rPr>
              <a:t>darsi tempo e </a:t>
            </a:r>
          </a:p>
          <a:p>
            <a:r>
              <a:rPr lang="it-IT" b="1" dirty="0">
                <a:latin typeface="Arial" charset="0"/>
              </a:rPr>
              <a:t>curare il “clima” della visita</a:t>
            </a:r>
            <a:endParaRPr lang="en-GB" b="1" dirty="0">
              <a:latin typeface="Arial" charset="0"/>
            </a:endParaRPr>
          </a:p>
        </p:txBody>
      </p:sp>
      <p:sp>
        <p:nvSpPr>
          <p:cNvPr id="411659" name="Text Box 11"/>
          <p:cNvSpPr txBox="1">
            <a:spLocks noChangeArrowheads="1"/>
          </p:cNvSpPr>
          <p:nvPr/>
        </p:nvSpPr>
        <p:spPr bwMode="auto">
          <a:xfrm>
            <a:off x="323850" y="4292600"/>
            <a:ext cx="2152650" cy="3667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err="1">
                <a:latin typeface="Arial" charset="0"/>
              </a:rPr>
              <a:t>Ambiente</a:t>
            </a:r>
            <a:r>
              <a:rPr lang="en-GB" b="1" dirty="0">
                <a:latin typeface="Arial" charset="0"/>
              </a:rPr>
              <a:t> </a:t>
            </a:r>
            <a:r>
              <a:rPr lang="en-GB" b="1" dirty="0" err="1">
                <a:latin typeface="Arial" charset="0"/>
              </a:rPr>
              <a:t>protetto</a:t>
            </a:r>
            <a:endParaRPr lang="en-GB" b="1" dirty="0">
              <a:latin typeface="Arial" charset="0"/>
            </a:endParaRPr>
          </a:p>
        </p:txBody>
      </p:sp>
      <p:sp>
        <p:nvSpPr>
          <p:cNvPr id="411660" name="Text Box 12"/>
          <p:cNvSpPr txBox="1">
            <a:spLocks noChangeArrowheads="1"/>
          </p:cNvSpPr>
          <p:nvPr/>
        </p:nvSpPr>
        <p:spPr bwMode="auto">
          <a:xfrm>
            <a:off x="179388" y="2297113"/>
            <a:ext cx="2952750" cy="3667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err="1">
                <a:latin typeface="Arial" charset="0"/>
              </a:rPr>
              <a:t>Rilievo</a:t>
            </a:r>
            <a:r>
              <a:rPr lang="en-GB" b="1" dirty="0">
                <a:latin typeface="Arial" charset="0"/>
              </a:rPr>
              <a:t> di </a:t>
            </a:r>
            <a:r>
              <a:rPr lang="en-GB" b="1" dirty="0" err="1">
                <a:latin typeface="Arial" charset="0"/>
              </a:rPr>
              <a:t>segnali</a:t>
            </a:r>
            <a:r>
              <a:rPr lang="en-GB" b="1" dirty="0">
                <a:latin typeface="Arial" charset="0"/>
              </a:rPr>
              <a:t> </a:t>
            </a:r>
            <a:r>
              <a:rPr lang="en-GB" b="1" dirty="0" err="1">
                <a:latin typeface="Arial" charset="0"/>
              </a:rPr>
              <a:t>indiretti</a:t>
            </a:r>
            <a:endParaRPr lang="en-GB" b="1" dirty="0">
              <a:latin typeface="Arial" charset="0"/>
            </a:endParaRPr>
          </a:p>
        </p:txBody>
      </p:sp>
      <p:sp>
        <p:nvSpPr>
          <p:cNvPr id="411661" name="AutoShape 13"/>
          <p:cNvSpPr>
            <a:spLocks noChangeArrowheads="1"/>
          </p:cNvSpPr>
          <p:nvPr/>
        </p:nvSpPr>
        <p:spPr bwMode="auto">
          <a:xfrm>
            <a:off x="8243888" y="1700213"/>
            <a:ext cx="649287" cy="936625"/>
          </a:xfrm>
          <a:prstGeom prst="curvedLeftArrow">
            <a:avLst>
              <a:gd name="adj1" fmla="val 28851"/>
              <a:gd name="adj2" fmla="val 57702"/>
              <a:gd name="adj3" fmla="val 33333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11662" name="Text Box 14"/>
          <p:cNvSpPr txBox="1">
            <a:spLocks noChangeArrowheads="1"/>
          </p:cNvSpPr>
          <p:nvPr/>
        </p:nvSpPr>
        <p:spPr bwMode="auto">
          <a:xfrm>
            <a:off x="1887538" y="3808413"/>
            <a:ext cx="133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latin typeface="Arial" charset="0"/>
              </a:rPr>
              <a:t>comunque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323528" y="188640"/>
            <a:ext cx="5508104" cy="910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RACCOGLIERE ELEMENTI PER LA VALUTAZIONE CLINICA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Text Box 3"/>
          <p:cNvSpPr txBox="1">
            <a:spLocks noChangeArrowheads="1"/>
          </p:cNvSpPr>
          <p:nvPr/>
        </p:nvSpPr>
        <p:spPr bwMode="auto">
          <a:xfrm>
            <a:off x="1042988" y="260350"/>
            <a:ext cx="8027987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charset="0"/>
              </a:rPr>
              <a:t>IL PROBLEMA DELLA VALUTAZIONE GINECOLOGICA DELL’ABUSO SESSUALE NELLE MINORI</a:t>
            </a:r>
          </a:p>
        </p:txBody>
      </p:sp>
      <p:sp>
        <p:nvSpPr>
          <p:cNvPr id="409604" name="Text Box 4"/>
          <p:cNvSpPr txBox="1">
            <a:spLocks noChangeArrowheads="1"/>
          </p:cNvSpPr>
          <p:nvPr/>
        </p:nvSpPr>
        <p:spPr bwMode="auto">
          <a:xfrm>
            <a:off x="592138" y="1773238"/>
            <a:ext cx="3548062" cy="307022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GB" sz="2400" dirty="0">
                <a:latin typeface="Arial" charset="0"/>
              </a:rPr>
              <a:t> ESEGUIRE UN MINUZIOSO RILIEVO DI SEGNI CLINICI ESPRESSIVI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GB" sz="2400" dirty="0">
                <a:latin typeface="Arial" charset="0"/>
              </a:rPr>
              <a:t>DI DANNO RECENTE  O DI ESITI DEGLI STESSI 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GB" sz="2400" dirty="0">
              <a:latin typeface="Arial" charset="0"/>
            </a:endParaRPr>
          </a:p>
        </p:txBody>
      </p:sp>
      <p:sp>
        <p:nvSpPr>
          <p:cNvPr id="409605" name="Text Box 5"/>
          <p:cNvSpPr txBox="1">
            <a:spLocks noChangeArrowheads="1"/>
          </p:cNvSpPr>
          <p:nvPr/>
        </p:nvSpPr>
        <p:spPr bwMode="auto">
          <a:xfrm>
            <a:off x="4787900" y="1916113"/>
            <a:ext cx="3744913" cy="197485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GB" sz="2400" dirty="0">
                <a:latin typeface="Arial" charset="0"/>
              </a:rPr>
              <a:t> NON TRASFORMARE LA VALUTAZIONE GINECOLOGICA IN UN ULTERIORE TRAUMA FISICO O EMOZIONALE</a:t>
            </a:r>
          </a:p>
        </p:txBody>
      </p:sp>
      <p:sp>
        <p:nvSpPr>
          <p:cNvPr id="409606" name="Text Box 6"/>
          <p:cNvSpPr txBox="1">
            <a:spLocks noChangeArrowheads="1"/>
          </p:cNvSpPr>
          <p:nvPr/>
        </p:nvSpPr>
        <p:spPr bwMode="auto">
          <a:xfrm>
            <a:off x="3279775" y="1268413"/>
            <a:ext cx="2300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Arial" charset="0"/>
              </a:rPr>
              <a:t>NECESSIT</a:t>
            </a:r>
            <a:r>
              <a:rPr lang="en-US" sz="2400">
                <a:latin typeface="Arial" charset="0"/>
                <a:cs typeface="Arial" charset="0"/>
              </a:rPr>
              <a:t>À DI</a:t>
            </a:r>
          </a:p>
        </p:txBody>
      </p:sp>
      <p:sp>
        <p:nvSpPr>
          <p:cNvPr id="409607" name="Text Box 7"/>
          <p:cNvSpPr txBox="1">
            <a:spLocks noChangeArrowheads="1"/>
          </p:cNvSpPr>
          <p:nvPr/>
        </p:nvSpPr>
        <p:spPr bwMode="auto">
          <a:xfrm>
            <a:off x="3132138" y="4267200"/>
            <a:ext cx="5934075" cy="2530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>
                <a:latin typeface="Arial" charset="0"/>
              </a:rPr>
              <a:t> Descrivere alla minore le modalità dell’esame</a:t>
            </a:r>
          </a:p>
          <a:p>
            <a:pPr>
              <a:buFontTx/>
              <a:buChar char="•"/>
            </a:pPr>
            <a:r>
              <a:rPr lang="en-GB" sz="2000">
                <a:latin typeface="Arial" charset="0"/>
              </a:rPr>
              <a:t> Chiedere il supporto di un altro adulto se       </a:t>
            </a:r>
          </a:p>
          <a:p>
            <a:r>
              <a:rPr lang="en-GB" sz="2000">
                <a:latin typeface="Arial" charset="0"/>
              </a:rPr>
              <a:t>  gradito </a:t>
            </a:r>
          </a:p>
          <a:p>
            <a:pPr>
              <a:buFontTx/>
              <a:buChar char="•"/>
            </a:pPr>
            <a:r>
              <a:rPr lang="en-GB" sz="2000">
                <a:latin typeface="Arial" charset="0"/>
              </a:rPr>
              <a:t> Contenere con un’attesa colloquiale e affettuosa</a:t>
            </a:r>
          </a:p>
          <a:p>
            <a:r>
              <a:rPr lang="en-GB" sz="2000">
                <a:latin typeface="Arial" charset="0"/>
              </a:rPr>
              <a:t>  la possibile ansia per le procedure di visita</a:t>
            </a:r>
          </a:p>
          <a:p>
            <a:pPr>
              <a:buFontTx/>
              <a:buChar char="•"/>
            </a:pPr>
            <a:r>
              <a:rPr lang="en-GB" sz="2000">
                <a:latin typeface="Arial" charset="0"/>
              </a:rPr>
              <a:t> Non usare necessariamente il lettino ginecologico</a:t>
            </a:r>
          </a:p>
          <a:p>
            <a:r>
              <a:rPr lang="en-GB" sz="2000">
                <a:latin typeface="Arial" charset="0"/>
              </a:rPr>
              <a:t>  ma appoggiare la minore, se piccola, sul grembo </a:t>
            </a:r>
          </a:p>
          <a:p>
            <a:r>
              <a:rPr lang="en-GB" sz="2000">
                <a:latin typeface="Arial" charset="0"/>
              </a:rPr>
              <a:t>  della madre o di un accompagnatore di fiducia </a:t>
            </a:r>
          </a:p>
        </p:txBody>
      </p:sp>
      <p:sp>
        <p:nvSpPr>
          <p:cNvPr id="409608" name="AutoShape 8"/>
          <p:cNvSpPr>
            <a:spLocks noChangeArrowheads="1"/>
          </p:cNvSpPr>
          <p:nvPr/>
        </p:nvSpPr>
        <p:spPr bwMode="auto">
          <a:xfrm>
            <a:off x="6300788" y="3860800"/>
            <a:ext cx="792162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33413"/>
            <a:ext cx="7127875" cy="56356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it-IT" sz="2800" b="0"/>
              <a:t>La riparazione delle lesioni ano-genitali</a:t>
            </a:r>
            <a:endParaRPr lang="en-GB" sz="2800" b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557338"/>
            <a:ext cx="7775575" cy="46085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400" dirty="0"/>
              <a:t>Studio retrospettivo multicentrico su documentazione fotografica di 113 ragazze prepuberi e 126 puberi: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Abrasioni e piccole emorragie sottomucosa: scomparsa in 3-4 giorni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Emorragie marcate: scomparsa in 11-15 giorni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Petecchie: scomparsa in 48 ore in prepuberi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400" dirty="0"/>
              <a:t>				      in 72 ore in adolescenti 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Lacerazioni </a:t>
            </a:r>
            <a:r>
              <a:rPr lang="it-IT" sz="2400" dirty="0" err="1"/>
              <a:t>imenali</a:t>
            </a:r>
            <a:r>
              <a:rPr lang="it-IT" sz="2400" dirty="0"/>
              <a:t> in prepuberi: </a:t>
            </a:r>
            <a:r>
              <a:rPr lang="it-IT" sz="2400" dirty="0" err="1">
                <a:solidFill>
                  <a:srgbClr val="FF0000"/>
                </a:solidFill>
              </a:rPr>
              <a:t>restitutio</a:t>
            </a:r>
            <a:r>
              <a:rPr lang="it-IT" sz="2400" dirty="0">
                <a:solidFill>
                  <a:srgbClr val="FF0000"/>
                </a:solidFill>
              </a:rPr>
              <a:t> ad </a:t>
            </a:r>
            <a:r>
              <a:rPr lang="it-IT" sz="2400" dirty="0" err="1">
                <a:solidFill>
                  <a:srgbClr val="FF0000"/>
                </a:solidFill>
              </a:rPr>
              <a:t>integrum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a distanza in 15 casi su 18</a:t>
            </a:r>
            <a:r>
              <a:rPr lang="it-IT" sz="2400" dirty="0">
                <a:solidFill>
                  <a:srgbClr val="FFCC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it-IT" sz="2400" dirty="0" err="1"/>
              <a:t>Lascerazioni</a:t>
            </a:r>
            <a:r>
              <a:rPr lang="it-IT" sz="2400" dirty="0"/>
              <a:t> </a:t>
            </a:r>
            <a:r>
              <a:rPr lang="it-IT" sz="2400" dirty="0" err="1"/>
              <a:t>imenali</a:t>
            </a:r>
            <a:r>
              <a:rPr lang="it-IT" sz="2400" dirty="0"/>
              <a:t> in post-puberi: </a:t>
            </a:r>
            <a:r>
              <a:rPr lang="it-IT" sz="2400" dirty="0" err="1">
                <a:solidFill>
                  <a:srgbClr val="FF0000"/>
                </a:solidFill>
              </a:rPr>
              <a:t>restitutio</a:t>
            </a:r>
            <a:r>
              <a:rPr lang="it-IT" sz="2400" dirty="0">
                <a:solidFill>
                  <a:srgbClr val="FF0000"/>
                </a:solidFill>
              </a:rPr>
              <a:t> ad </a:t>
            </a:r>
            <a:r>
              <a:rPr lang="it-IT" sz="2400" dirty="0" err="1">
                <a:solidFill>
                  <a:srgbClr val="FF0000"/>
                </a:solidFill>
              </a:rPr>
              <a:t>integrum</a:t>
            </a:r>
            <a:r>
              <a:rPr lang="it-IT" sz="2400" dirty="0">
                <a:solidFill>
                  <a:srgbClr val="FF0000"/>
                </a:solidFill>
              </a:rPr>
              <a:t>  </a:t>
            </a:r>
            <a:r>
              <a:rPr lang="it-IT" sz="2400" dirty="0"/>
              <a:t>o residuo di lieve arrotondamento del margine       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Non cicatrici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1800" dirty="0"/>
              <a:t>				( Mc </a:t>
            </a:r>
            <a:r>
              <a:rPr lang="it-IT" sz="1800" dirty="0" err="1"/>
              <a:t>Cann</a:t>
            </a:r>
            <a:r>
              <a:rPr lang="it-IT" sz="1800" dirty="0"/>
              <a:t> </a:t>
            </a:r>
            <a:r>
              <a:rPr lang="it-IT" sz="1800" dirty="0" err="1"/>
              <a:t>et</a:t>
            </a:r>
            <a:r>
              <a:rPr lang="it-IT" sz="1800" dirty="0"/>
              <a:t> al 2007)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000" dirty="0"/>
              <a:t> </a:t>
            </a:r>
          </a:p>
          <a:p>
            <a:pPr>
              <a:lnSpc>
                <a:spcPct val="90000"/>
              </a:lnSpc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 noChangeArrowheads="1"/>
          </p:cNvPicPr>
          <p:nvPr/>
        </p:nvPicPr>
        <p:blipFill>
          <a:blip r:embed="rId2" cstate="print"/>
          <a:srcRect l="17464" t="28714" r="16360"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CasellaDiTesto 2"/>
          <p:cNvSpPr txBox="1">
            <a:spLocks noChangeArrowheads="1"/>
          </p:cNvSpPr>
          <p:nvPr/>
        </p:nvSpPr>
        <p:spPr bwMode="auto">
          <a:xfrm>
            <a:off x="5076056" y="1916832"/>
            <a:ext cx="364502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>
                <a:latin typeface="Calibri" pitchFamily="34" charset="0"/>
              </a:rPr>
              <a:t>Per l’effettuazione della visita medica è opportuno disporre di una fonte luminosa adeguata e di una macchina fotografica.  L’uso del colposcopio permette l’ingrandimento dell’immagine e la registrazione della stessa. I suo utilizzo può comportare il rischio di sovrastimare i segni fisici.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83568" y="260648"/>
            <a:ext cx="8136904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rgbClr val="FF0000"/>
                </a:solidFill>
              </a:rPr>
              <a:t>COMPETENZE DEL MEDICO IN CASO </a:t>
            </a:r>
            <a:r>
              <a:rPr lang="it-IT" sz="2000" dirty="0" err="1" smtClean="0">
                <a:solidFill>
                  <a:srgbClr val="FF0000"/>
                </a:solidFill>
              </a:rPr>
              <a:t>DI</a:t>
            </a:r>
            <a:r>
              <a:rPr lang="it-IT" sz="2000" dirty="0" smtClean="0">
                <a:solidFill>
                  <a:srgbClr val="FF0000"/>
                </a:solidFill>
              </a:rPr>
              <a:t> SOSPETTO ABUSO</a:t>
            </a:r>
            <a:r>
              <a:rPr lang="it-IT" sz="1600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it-IT" sz="16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ABILITA’ COMUNICATIVE PER RELAZIONARSI CON IL BAMBINO/A SOSPETTA VITTIMA </a:t>
            </a:r>
            <a:r>
              <a:rPr lang="it-IT" sz="1600" dirty="0" err="1" smtClean="0"/>
              <a:t>DI</a:t>
            </a:r>
            <a:r>
              <a:rPr lang="it-IT" sz="1600" dirty="0" smtClean="0"/>
              <a:t> ABUSO SESSUALE E CON GLII ADULTI CHE SI OCCUPANO </a:t>
            </a:r>
            <a:r>
              <a:rPr lang="it-IT" sz="1600" dirty="0" err="1" smtClean="0"/>
              <a:t>DI</a:t>
            </a:r>
            <a:r>
              <a:rPr lang="it-IT" sz="1600" dirty="0" smtClean="0"/>
              <a:t> LUI/LEI</a:t>
            </a:r>
          </a:p>
          <a:p>
            <a:pPr>
              <a:buFont typeface="Arial" pitchFamily="34" charset="0"/>
              <a:buChar char="•"/>
            </a:pPr>
            <a:endParaRPr lang="it-IT" sz="1600" dirty="0" smtClean="0"/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ABILITA’ TECNICHE: SAPER EFFETTUARE UN ESAME OBIETTIVO GENERALE E DELL’APPARATO ANO-GENITALE E SAPERLO DOCUMENTARE; CONOSCERE LE DIAGNOSI DIFFERENZIALI DEI SEGNI FISICI ASSOCIATI ALL’ABUSO; SAPER REDIGERE UNA RELAZIONE CONTENENTE LA DESCRIZIONE E L’INTERPRETAZIONE DEI REPERTI CLINICI;</a:t>
            </a:r>
          </a:p>
          <a:p>
            <a:pPr>
              <a:buFont typeface="Arial" pitchFamily="34" charset="0"/>
              <a:buChar char="•"/>
            </a:pPr>
            <a:endParaRPr lang="it-IT" sz="1600" dirty="0" smtClean="0"/>
          </a:p>
          <a:p>
            <a:pPr>
              <a:buFont typeface="Arial" pitchFamily="34" charset="0"/>
              <a:buChar char="•"/>
            </a:pPr>
            <a:r>
              <a:rPr lang="it-IT" sz="1600" dirty="0" smtClean="0"/>
              <a:t>ATTITUDINE AL LAVORO INTERDISCIPLINARE: SAPER LAVORARE IN MODO INTEGRATO CON PROFESSIONISTI </a:t>
            </a:r>
            <a:r>
              <a:rPr lang="it-IT" sz="1600" dirty="0" err="1" smtClean="0"/>
              <a:t>DI</a:t>
            </a:r>
            <a:r>
              <a:rPr lang="it-IT" sz="1600" dirty="0" smtClean="0"/>
              <a:t> ALTRE AREE</a:t>
            </a:r>
            <a:endParaRPr lang="it-IT" dirty="0" smtClean="0"/>
          </a:p>
          <a:p>
            <a:pPr algn="ctr"/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699792" y="4005064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conduzione della visita comporta un importante coinvolgimento emotivo dei professionisti;la mancata acquisizione di abilità tali da evitare che queste emozioni si riflettano nella relazione con il bambino/a e gli adulti che lo accompagnano può determinare significative ripercussioni negative sulla conduzione della visita stessa.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dirty="0" smtClean="0"/>
              <a:t>definisce </a:t>
            </a:r>
            <a:r>
              <a:rPr lang="it-IT" dirty="0" smtClean="0">
                <a:solidFill>
                  <a:srgbClr val="FF0000"/>
                </a:solidFill>
              </a:rPr>
              <a:t>L’ABUSO</a:t>
            </a:r>
            <a:r>
              <a:rPr lang="it-IT" dirty="0" smtClean="0"/>
              <a:t> come:</a:t>
            </a:r>
          </a:p>
          <a:p>
            <a:pPr algn="ctr">
              <a:buNone/>
            </a:pPr>
            <a:r>
              <a:rPr lang="it-IT" dirty="0" smtClean="0"/>
              <a:t> “tutte le forme di maltrattamento fisico e/o affettivo, abuso sessuale, incuria o negligenza, nonché sfruttamento sessuale o di altro genere, che provocano un danno reale o potenziale alla salute, alla sopravvivenza, allo sviluppo o alla dignità del bambino, nell’ambito di una relazione di responsabilità, fiducia o potere”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Immagine 3" descr="New-WHO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32656"/>
            <a:ext cx="3600400" cy="110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5160963" cy="103663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sz="3600">
                <a:solidFill>
                  <a:schemeClr val="tx1"/>
                </a:solidFill>
                <a:effectLst/>
                <a:latin typeface="Arial" charset="0"/>
              </a:rPr>
              <a:t>In conclusione</a:t>
            </a:r>
            <a:endParaRPr lang="it-IT" sz="3600">
              <a:solidFill>
                <a:schemeClr val="tx1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7920880" cy="482463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it-IT" sz="2000" dirty="0">
                <a:latin typeface="Arial" charset="0"/>
              </a:rPr>
              <a:t>Una valutazione clinica normale </a:t>
            </a:r>
            <a:r>
              <a:rPr lang="it-IT" sz="2000" dirty="0">
                <a:solidFill>
                  <a:srgbClr val="FF0000"/>
                </a:solidFill>
                <a:latin typeface="Arial" charset="0"/>
              </a:rPr>
              <a:t>non esclude </a:t>
            </a:r>
            <a:r>
              <a:rPr lang="it-IT" sz="2000" dirty="0">
                <a:latin typeface="Arial" charset="0"/>
              </a:rPr>
              <a:t>la possibilità di abuso anche grave e ripetuto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it-IT" sz="2000" dirty="0" smtClean="0">
                <a:latin typeface="Arial" charset="0"/>
              </a:rPr>
              <a:t>Una diagnosi basata unicamente sui segni fisici o sui reperti laboratoristici(non trascurare gli aspetti microbiologici) è raramente possibile.</a:t>
            </a:r>
            <a:endParaRPr lang="it-IT" sz="2000" dirty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it-IT" sz="2000" dirty="0" smtClean="0">
                <a:latin typeface="Arial" charset="0"/>
              </a:rPr>
              <a:t>La rilevazione,la diagnosi,la presa in carico e il trattamento dell’abuso sessuale dei bambini costituiscono problemi complessi in cui si intrecciano aspetti medici,psicologici,sociali e giuridici.</a:t>
            </a:r>
          </a:p>
          <a:p>
            <a:pPr>
              <a:lnSpc>
                <a:spcPct val="90000"/>
              </a:lnSpc>
              <a:buNone/>
            </a:pPr>
            <a:r>
              <a:rPr lang="it-IT" sz="2000" dirty="0" smtClean="0">
                <a:solidFill>
                  <a:srgbClr val="031EE9"/>
                </a:solidFill>
                <a:latin typeface="Arial" charset="0"/>
              </a:rPr>
              <a:t>     </a:t>
            </a:r>
            <a:r>
              <a:rPr lang="it-IT" sz="2000" dirty="0" smtClean="0">
                <a:latin typeface="Arial" charset="0"/>
              </a:rPr>
              <a:t>La valutazione medica di un bambino/a vittima di un sospetto abuso sessuale rappresenta solo un aspetto,molto spesso non dirimente,di un’approfondita valutazione che ne comprende altri,psicologici e sociali.</a:t>
            </a:r>
          </a:p>
          <a:p>
            <a:pPr>
              <a:lnSpc>
                <a:spcPct val="90000"/>
              </a:lnSpc>
              <a:buNone/>
            </a:pPr>
            <a:r>
              <a:rPr lang="it-IT" sz="2000" dirty="0" smtClean="0">
                <a:solidFill>
                  <a:srgbClr val="031EE9"/>
                </a:solidFill>
                <a:latin typeface="Arial" charset="0"/>
              </a:rPr>
              <a:t>     </a:t>
            </a:r>
            <a:r>
              <a:rPr lang="it-IT" sz="2000" dirty="0" smtClean="0">
                <a:solidFill>
                  <a:srgbClr val="FF0000"/>
                </a:solidFill>
                <a:latin typeface="Arial" charset="0"/>
              </a:rPr>
              <a:t>Ne consegue che la diagnosi di abuso sessuale deve essere sempre una diagnosi multidisciplinare.</a:t>
            </a:r>
            <a:endParaRPr lang="it-IT" sz="2000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8245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dirty="0" smtClean="0"/>
              <a:t>	Il </a:t>
            </a:r>
            <a:r>
              <a:rPr lang="it-IT" dirty="0"/>
              <a:t>“costo” del maltrattamento è altissimo per l’impatto sulla salute e sul futuro </a:t>
            </a:r>
            <a:r>
              <a:rPr lang="it-IT" dirty="0" smtClean="0"/>
              <a:t>dei bambini </a:t>
            </a:r>
            <a:r>
              <a:rPr lang="it-IT" dirty="0"/>
              <a:t>e per le ricadute economiche sulla spesa pubblica. </a:t>
            </a:r>
            <a:r>
              <a:rPr lang="it-IT" dirty="0" smtClean="0"/>
              <a:t>Un </a:t>
            </a:r>
            <a:r>
              <a:rPr lang="it-IT" dirty="0"/>
              <a:t>bambino maltrattato pesa in modo significativo sui bilanci dei Comuni, sui bilanci delle Aziende Sanitarie e dei centri di salute mentale, così come sui bilanci della Giustizia. E questo sia oggi, per la sua protezione e tutela, che nel futuro, perché il maltrattamento ha un’alta probabilità di sviluppare in età adulta patologie sanitarie anche gravi (dipendenza, malattie mentali, disabilità, disturbi cardiovascolari, disturbi psicologici etc.), devianze e criminalità, disoccupazione e perdita di reddito, incidendo, dunque, sul bilancio dello Stato e sulla perdita di produttività e di PIL. </a:t>
            </a:r>
          </a:p>
          <a:p>
            <a:pPr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145309"/>
            <a:ext cx="8352928" cy="13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47664" y="1124744"/>
            <a:ext cx="2016224" cy="6480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dirty="0" smtClean="0">
                <a:latin typeface="Arial" charset="0"/>
                <a:cs typeface="Arial" charset="0"/>
              </a:rPr>
              <a:t>Alcolismo</a:t>
            </a:r>
            <a:endParaRPr lang="it-IT" sz="2000" dirty="0">
              <a:latin typeface="Arial" charset="0"/>
              <a:cs typeface="Arial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480000" y="2276872"/>
            <a:ext cx="2340472" cy="64800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dirty="0" smtClean="0">
                <a:latin typeface="Arial" charset="0"/>
                <a:cs typeface="Arial" charset="0"/>
              </a:rPr>
              <a:t>Disturbo bipolare</a:t>
            </a:r>
            <a:endParaRPr lang="it-IT" sz="2000" dirty="0">
              <a:latin typeface="Arial" charset="0"/>
              <a:cs typeface="Arial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580112" y="1124744"/>
            <a:ext cx="2088232" cy="72001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dirty="0" smtClean="0">
                <a:latin typeface="Arial" charset="0"/>
                <a:cs typeface="Arial" charset="0"/>
              </a:rPr>
              <a:t>Depressione</a:t>
            </a:r>
            <a:endParaRPr lang="it-IT" sz="2000" dirty="0">
              <a:latin typeface="Arial" charset="0"/>
              <a:cs typeface="Arial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95536" y="3284984"/>
            <a:ext cx="2448272" cy="57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dirty="0" smtClean="0">
                <a:latin typeface="Arial" charset="0"/>
                <a:cs typeface="Arial" charset="0"/>
              </a:rPr>
              <a:t>Abuso di droghe</a:t>
            </a:r>
          </a:p>
          <a:p>
            <a:pPr algn="ctr"/>
            <a:r>
              <a:rPr lang="it-IT" sz="2000" dirty="0" smtClean="0">
                <a:latin typeface="Arial" charset="0"/>
                <a:cs typeface="Arial" charset="0"/>
              </a:rPr>
              <a:t>con inizio precoce</a:t>
            </a:r>
            <a:endParaRPr lang="it-IT" sz="2000" dirty="0">
              <a:latin typeface="Arial" charset="0"/>
              <a:cs typeface="Arial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012160" y="3356992"/>
            <a:ext cx="2880320" cy="10801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dirty="0" smtClean="0">
                <a:latin typeface="Arial" charset="0"/>
                <a:cs typeface="Arial" charset="0"/>
              </a:rPr>
              <a:t>Disturbi borderline </a:t>
            </a:r>
          </a:p>
          <a:p>
            <a:pPr algn="ctr"/>
            <a:r>
              <a:rPr lang="it-IT" sz="2000" dirty="0" smtClean="0">
                <a:latin typeface="Arial" charset="0"/>
                <a:cs typeface="Arial" charset="0"/>
              </a:rPr>
              <a:t>di personalità</a:t>
            </a:r>
          </a:p>
          <a:p>
            <a:pPr algn="ctr"/>
            <a:r>
              <a:rPr lang="it-IT" sz="2000" dirty="0" smtClean="0">
                <a:latin typeface="Arial" charset="0"/>
                <a:cs typeface="Arial" charset="0"/>
              </a:rPr>
              <a:t>e allucinazioni</a:t>
            </a:r>
            <a:endParaRPr lang="it-IT" sz="2000" dirty="0">
              <a:latin typeface="Arial" charset="0"/>
              <a:cs typeface="Arial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95536" y="188640"/>
            <a:ext cx="8136904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400" dirty="0" smtClean="0">
                <a:latin typeface="Arial" charset="0"/>
                <a:cs typeface="Arial" charset="0"/>
              </a:rPr>
              <a:t>EVENTI AVVERSI NELL’INFANZIA E SALUTE PSICHICA</a:t>
            </a:r>
            <a:endParaRPr lang="it-IT" sz="2400" dirty="0">
              <a:latin typeface="Arial" charset="0"/>
              <a:cs typeface="Arial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23528" y="2276872"/>
            <a:ext cx="2592288" cy="64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dirty="0" smtClean="0">
                <a:latin typeface="Arial" charset="0"/>
                <a:cs typeface="Arial" charset="0"/>
              </a:rPr>
              <a:t>Fumo</a:t>
            </a:r>
          </a:p>
          <a:p>
            <a:pPr algn="ctr"/>
            <a:r>
              <a:rPr lang="it-IT" sz="2000" dirty="0" smtClean="0">
                <a:latin typeface="Arial" charset="0"/>
                <a:cs typeface="Arial" charset="0"/>
              </a:rPr>
              <a:t>con inizio precoce</a:t>
            </a:r>
            <a:endParaRPr lang="it-IT" sz="2000" dirty="0">
              <a:latin typeface="Arial" charset="0"/>
              <a:cs typeface="Arial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79512" y="5445224"/>
            <a:ext cx="2664000" cy="57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dirty="0" smtClean="0">
                <a:latin typeface="Arial" charset="0"/>
                <a:cs typeface="Arial" charset="0"/>
              </a:rPr>
              <a:t>Disturbi del sonno</a:t>
            </a:r>
            <a:endParaRPr lang="it-IT" sz="2000" dirty="0">
              <a:latin typeface="Arial" charset="0"/>
              <a:cs typeface="Arial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407696" y="4725144"/>
            <a:ext cx="2412776" cy="64800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dirty="0" smtClean="0">
                <a:latin typeface="Arial" charset="0"/>
                <a:cs typeface="Arial" charset="0"/>
              </a:rPr>
              <a:t>Fughe da casa</a:t>
            </a:r>
          </a:p>
          <a:p>
            <a:pPr algn="ctr"/>
            <a:r>
              <a:rPr lang="it-IT" sz="2000" dirty="0" smtClean="0">
                <a:latin typeface="Arial" charset="0"/>
                <a:cs typeface="Arial" charset="0"/>
              </a:rPr>
              <a:t>Tentati suicidi</a:t>
            </a:r>
            <a:endParaRPr lang="it-IT" sz="2000" dirty="0">
              <a:latin typeface="Arial" charset="0"/>
              <a:cs typeface="Arial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67544" y="4293096"/>
            <a:ext cx="2448272" cy="792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dirty="0" smtClean="0">
                <a:latin typeface="Arial" charset="0"/>
                <a:cs typeface="Arial" charset="0"/>
              </a:rPr>
              <a:t>Abuso di analgesici</a:t>
            </a:r>
          </a:p>
          <a:p>
            <a:pPr algn="ctr"/>
            <a:r>
              <a:rPr lang="it-IT" sz="2000" dirty="0" smtClean="0">
                <a:latin typeface="Arial" charset="0"/>
                <a:cs typeface="Arial" charset="0"/>
              </a:rPr>
              <a:t>e psicofarmaci</a:t>
            </a:r>
            <a:endParaRPr lang="it-IT" sz="2000" dirty="0">
              <a:latin typeface="Arial" charset="0"/>
              <a:cs typeface="Arial" charset="0"/>
            </a:endParaRPr>
          </a:p>
        </p:txBody>
      </p:sp>
      <p:pic>
        <p:nvPicPr>
          <p:cNvPr id="19" name="Immagine 18" descr="bimbo pi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492896"/>
            <a:ext cx="2808312" cy="2169022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3188267" y="5517232"/>
            <a:ext cx="5955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Anda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 2002, </a:t>
            </a:r>
            <a:r>
              <a:rPr lang="it-IT" dirty="0" err="1" smtClean="0"/>
              <a:t>Edwars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 2003, </a:t>
            </a:r>
            <a:r>
              <a:rPr lang="it-IT" dirty="0" err="1" smtClean="0"/>
              <a:t>Dube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 2002 e 2006,</a:t>
            </a:r>
          </a:p>
          <a:p>
            <a:r>
              <a:rPr lang="it-IT" dirty="0" err="1" smtClean="0"/>
              <a:t>Jia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 2004, </a:t>
            </a:r>
            <a:r>
              <a:rPr lang="it-IT" dirty="0" err="1" smtClean="0"/>
              <a:t>Withfield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 2005, </a:t>
            </a:r>
            <a:r>
              <a:rPr lang="it-IT" dirty="0" err="1" smtClean="0"/>
              <a:t>Rellini</a:t>
            </a:r>
            <a:r>
              <a:rPr lang="it-IT" dirty="0" smtClean="0"/>
              <a:t> e </a:t>
            </a:r>
            <a:r>
              <a:rPr lang="it-IT" dirty="0" err="1" smtClean="0"/>
              <a:t>Meston</a:t>
            </a:r>
            <a:r>
              <a:rPr lang="it-IT" dirty="0" smtClean="0"/>
              <a:t> 2006,</a:t>
            </a:r>
          </a:p>
          <a:p>
            <a:r>
              <a:rPr lang="it-IT" dirty="0" smtClean="0"/>
              <a:t>Wilson 2009, </a:t>
            </a:r>
            <a:r>
              <a:rPr lang="it-IT" dirty="0" err="1" smtClean="0"/>
              <a:t>Parepletchikova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 2010,  </a:t>
            </a:r>
            <a:r>
              <a:rPr lang="it-IT" dirty="0" err="1" smtClean="0"/>
              <a:t>Begle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 2010,</a:t>
            </a:r>
          </a:p>
          <a:p>
            <a:r>
              <a:rPr lang="it-IT" dirty="0" err="1" smtClean="0"/>
              <a:t>Chapman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 2011, Ford </a:t>
            </a:r>
            <a:r>
              <a:rPr lang="it-IT" dirty="0" err="1" smtClean="0"/>
              <a:t>et</a:t>
            </a:r>
            <a:r>
              <a:rPr lang="it-IT" dirty="0" smtClean="0"/>
              <a:t> al 2011,  </a:t>
            </a:r>
            <a:r>
              <a:rPr lang="it-IT" dirty="0" err="1" smtClean="0"/>
              <a:t>Sartor</a:t>
            </a:r>
            <a:r>
              <a:rPr lang="it-IT" dirty="0" smtClean="0"/>
              <a:t> 2012,  </a:t>
            </a:r>
            <a:r>
              <a:rPr lang="it-IT" dirty="0" err="1" smtClean="0"/>
              <a:t>Afifi</a:t>
            </a:r>
            <a:r>
              <a:rPr lang="it-IT" dirty="0" smtClean="0"/>
              <a:t> 2012.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535113" y="1984375"/>
            <a:ext cx="990600" cy="381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506663" y="2003425"/>
            <a:ext cx="38100" cy="838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2525713" y="2822575"/>
            <a:ext cx="990600" cy="381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3497263" y="2841625"/>
            <a:ext cx="38100" cy="838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3516313" y="3660775"/>
            <a:ext cx="990600" cy="381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4487863" y="3679825"/>
            <a:ext cx="38100" cy="838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4506913" y="4498975"/>
            <a:ext cx="990600" cy="381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5478463" y="4518025"/>
            <a:ext cx="38100" cy="838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5497513" y="5337175"/>
            <a:ext cx="990600" cy="381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6469063" y="5356225"/>
            <a:ext cx="38100" cy="838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6488113" y="6175375"/>
            <a:ext cx="990600" cy="381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6637" name="Rectangle 16"/>
          <p:cNvSpPr>
            <a:spLocks noChangeArrowheads="1"/>
          </p:cNvSpPr>
          <p:nvPr/>
        </p:nvSpPr>
        <p:spPr bwMode="auto">
          <a:xfrm>
            <a:off x="315913" y="1069975"/>
            <a:ext cx="1219200" cy="381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6638" name="Rectangle 17"/>
          <p:cNvSpPr>
            <a:spLocks noChangeArrowheads="1"/>
          </p:cNvSpPr>
          <p:nvPr/>
        </p:nvSpPr>
        <p:spPr bwMode="auto">
          <a:xfrm>
            <a:off x="406400" y="615950"/>
            <a:ext cx="18923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498475" y="668338"/>
            <a:ext cx="1686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Promotion</a:t>
            </a:r>
            <a:endParaRPr lang="es-ES_tradnl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6640" name="Rectangle 19"/>
          <p:cNvSpPr>
            <a:spLocks noChangeArrowheads="1"/>
          </p:cNvSpPr>
          <p:nvPr/>
        </p:nvSpPr>
        <p:spPr bwMode="auto">
          <a:xfrm>
            <a:off x="1535113" y="1165225"/>
            <a:ext cx="20558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6641" name="Rectangle 20"/>
          <p:cNvSpPr>
            <a:spLocks noChangeArrowheads="1"/>
          </p:cNvSpPr>
          <p:nvPr/>
        </p:nvSpPr>
        <p:spPr bwMode="auto">
          <a:xfrm>
            <a:off x="1627188" y="1609725"/>
            <a:ext cx="1031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sz="2400" b="1">
                <a:solidFill>
                  <a:srgbClr val="FFFF00"/>
                </a:solidFill>
                <a:latin typeface="Bookman Old Style" pitchFamily="18" charset="0"/>
              </a:rPr>
              <a:t> </a:t>
            </a:r>
            <a:endParaRPr lang="es-ES_trad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42" name="Rectangle 21"/>
          <p:cNvSpPr>
            <a:spLocks noChangeArrowheads="1"/>
          </p:cNvSpPr>
          <p:nvPr/>
        </p:nvSpPr>
        <p:spPr bwMode="auto">
          <a:xfrm>
            <a:off x="2479675" y="2003425"/>
            <a:ext cx="19526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82966" name="Rectangle 22"/>
          <p:cNvSpPr>
            <a:spLocks noChangeArrowheads="1"/>
          </p:cNvSpPr>
          <p:nvPr/>
        </p:nvSpPr>
        <p:spPr bwMode="auto">
          <a:xfrm>
            <a:off x="2571750" y="2051050"/>
            <a:ext cx="22682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Secondary</a:t>
            </a:r>
          </a:p>
          <a:p>
            <a:pPr eaLnBrk="0" hangingPunct="0"/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Prevention</a:t>
            </a:r>
          </a:p>
        </p:txBody>
      </p:sp>
      <p:sp>
        <p:nvSpPr>
          <p:cNvPr id="26644" name="Rectangle 23"/>
          <p:cNvSpPr>
            <a:spLocks noChangeArrowheads="1"/>
          </p:cNvSpPr>
          <p:nvPr/>
        </p:nvSpPr>
        <p:spPr bwMode="auto">
          <a:xfrm>
            <a:off x="3516313" y="2841625"/>
            <a:ext cx="18780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82968" name="Rectangle 24"/>
          <p:cNvSpPr>
            <a:spLocks noChangeArrowheads="1"/>
          </p:cNvSpPr>
          <p:nvPr/>
        </p:nvSpPr>
        <p:spPr bwMode="auto">
          <a:xfrm>
            <a:off x="3608388" y="2894013"/>
            <a:ext cx="20887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Earlier</a:t>
            </a:r>
          </a:p>
          <a:p>
            <a:pPr eaLnBrk="0" hangingPunct="0"/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Detection</a:t>
            </a:r>
            <a:r>
              <a:rPr lang="es-ES_tradnl" sz="2400" b="1" dirty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endParaRPr lang="es-ES_tradnl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46" name="Rectangle 25"/>
          <p:cNvSpPr>
            <a:spLocks noChangeArrowheads="1"/>
          </p:cNvSpPr>
          <p:nvPr/>
        </p:nvSpPr>
        <p:spPr bwMode="auto">
          <a:xfrm>
            <a:off x="4506913" y="3679825"/>
            <a:ext cx="20558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82970" name="Rectangle 26"/>
          <p:cNvSpPr>
            <a:spLocks noChangeArrowheads="1"/>
          </p:cNvSpPr>
          <p:nvPr/>
        </p:nvSpPr>
        <p:spPr bwMode="auto">
          <a:xfrm>
            <a:off x="4598988" y="3732213"/>
            <a:ext cx="22682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Precocious</a:t>
            </a:r>
          </a:p>
          <a:p>
            <a:pPr eaLnBrk="0" hangingPunct="0"/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  Diagnosis</a:t>
            </a:r>
            <a:endParaRPr lang="es-ES_tradnl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6648" name="Rectangle 27"/>
          <p:cNvSpPr>
            <a:spLocks noChangeArrowheads="1"/>
          </p:cNvSpPr>
          <p:nvPr/>
        </p:nvSpPr>
        <p:spPr bwMode="auto">
          <a:xfrm>
            <a:off x="5497513" y="4518025"/>
            <a:ext cx="21574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82972" name="Rectangle 28"/>
          <p:cNvSpPr>
            <a:spLocks noChangeArrowheads="1"/>
          </p:cNvSpPr>
          <p:nvPr/>
        </p:nvSpPr>
        <p:spPr bwMode="auto">
          <a:xfrm>
            <a:off x="5589588" y="4570413"/>
            <a:ext cx="221054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Adequate</a:t>
            </a:r>
          </a:p>
          <a:p>
            <a:pPr eaLnBrk="0" hangingPunct="0"/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Treatment</a:t>
            </a:r>
            <a:endParaRPr lang="es-ES_tradnl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6650" name="Rectangle 29"/>
          <p:cNvSpPr>
            <a:spLocks noChangeArrowheads="1"/>
          </p:cNvSpPr>
          <p:nvPr/>
        </p:nvSpPr>
        <p:spPr bwMode="auto">
          <a:xfrm>
            <a:off x="6440488" y="5645150"/>
            <a:ext cx="248761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82974" name="Rectangle 30"/>
          <p:cNvSpPr>
            <a:spLocks noChangeArrowheads="1"/>
          </p:cNvSpPr>
          <p:nvPr/>
        </p:nvSpPr>
        <p:spPr bwMode="auto">
          <a:xfrm>
            <a:off x="6532563" y="5697538"/>
            <a:ext cx="22874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Rehabilitation</a:t>
            </a:r>
            <a:endParaRPr lang="es-ES_tradnl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6652" name="Rectangle 31"/>
          <p:cNvSpPr>
            <a:spLocks noChangeArrowheads="1"/>
          </p:cNvSpPr>
          <p:nvPr/>
        </p:nvSpPr>
        <p:spPr bwMode="auto">
          <a:xfrm>
            <a:off x="7478713" y="6134100"/>
            <a:ext cx="10493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6653" name="Rectangle 33"/>
          <p:cNvSpPr>
            <a:spLocks noChangeArrowheads="1"/>
          </p:cNvSpPr>
          <p:nvPr/>
        </p:nvSpPr>
        <p:spPr bwMode="auto">
          <a:xfrm>
            <a:off x="1516063" y="1089025"/>
            <a:ext cx="38100" cy="9144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6654" name="Rectangle 50"/>
          <p:cNvSpPr>
            <a:spLocks noChangeArrowheads="1"/>
          </p:cNvSpPr>
          <p:nvPr/>
        </p:nvSpPr>
        <p:spPr bwMode="auto">
          <a:xfrm>
            <a:off x="488950" y="5737225"/>
            <a:ext cx="25701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6655" name="Rectangle 52"/>
          <p:cNvSpPr>
            <a:spLocks noChangeArrowheads="1"/>
          </p:cNvSpPr>
          <p:nvPr/>
        </p:nvSpPr>
        <p:spPr bwMode="auto">
          <a:xfrm>
            <a:off x="5292725" y="1317625"/>
            <a:ext cx="34607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6656" name="Rectangle 53"/>
          <p:cNvSpPr>
            <a:spLocks noChangeArrowheads="1"/>
          </p:cNvSpPr>
          <p:nvPr/>
        </p:nvSpPr>
        <p:spPr bwMode="auto">
          <a:xfrm>
            <a:off x="5334000" y="1365250"/>
            <a:ext cx="30328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PREVENTION</a:t>
            </a:r>
          </a:p>
          <a:p>
            <a:pPr eaLnBrk="0" hangingPunct="0"/>
            <a:r>
              <a:rPr lang="es-ES_tradn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                LEVELS</a:t>
            </a:r>
            <a:endParaRPr lang="es-ES_tradnl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6657" name="Rectangle 54"/>
          <p:cNvSpPr>
            <a:spLocks noChangeArrowheads="1"/>
          </p:cNvSpPr>
          <p:nvPr/>
        </p:nvSpPr>
        <p:spPr bwMode="auto">
          <a:xfrm>
            <a:off x="2779713" y="403225"/>
            <a:ext cx="51641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6659" name="Rectangle 56"/>
          <p:cNvSpPr>
            <a:spLocks noChangeArrowheads="1"/>
          </p:cNvSpPr>
          <p:nvPr/>
        </p:nvSpPr>
        <p:spPr bwMode="auto">
          <a:xfrm>
            <a:off x="2525713" y="2822575"/>
            <a:ext cx="990600" cy="381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6660" name="Rectangle 57"/>
          <p:cNvSpPr>
            <a:spLocks noChangeArrowheads="1"/>
          </p:cNvSpPr>
          <p:nvPr/>
        </p:nvSpPr>
        <p:spPr bwMode="auto">
          <a:xfrm>
            <a:off x="315913" y="1069975"/>
            <a:ext cx="1219200" cy="381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it-IT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83004" name="Rectangle 60"/>
          <p:cNvSpPr>
            <a:spLocks noChangeArrowheads="1"/>
          </p:cNvSpPr>
          <p:nvPr/>
        </p:nvSpPr>
        <p:spPr bwMode="auto">
          <a:xfrm>
            <a:off x="1600200" y="1136650"/>
            <a:ext cx="205985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Primary</a:t>
            </a:r>
          </a:p>
          <a:p>
            <a:pPr eaLnBrk="0" hangingPunct="0"/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Prevention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2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2" grpId="0" autoUpdateAnimBg="0"/>
      <p:bldP spid="82966" grpId="0" autoUpdateAnimBg="0"/>
      <p:bldP spid="82968" grpId="0" autoUpdateAnimBg="0"/>
      <p:bldP spid="82970" grpId="0" autoUpdateAnimBg="0"/>
      <p:bldP spid="82972" grpId="0" autoUpdateAnimBg="0"/>
      <p:bldP spid="82974" grpId="0" autoUpdateAnimBg="0"/>
      <p:bldP spid="8300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27584" y="332656"/>
            <a:ext cx="7323112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“TEEN  DATING   VIOLENCE”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3528" y="1628800"/>
            <a:ext cx="8424936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 I </a:t>
            </a:r>
            <a:r>
              <a:rPr lang="it-IT" sz="2400" dirty="0" err="1" smtClean="0">
                <a:solidFill>
                  <a:schemeClr val="tx1"/>
                </a:solidFill>
              </a:rPr>
              <a:t>teen-agers</a:t>
            </a:r>
            <a:r>
              <a:rPr lang="it-IT" sz="2400" dirty="0" smtClean="0">
                <a:solidFill>
                  <a:schemeClr val="tx1"/>
                </a:solidFill>
              </a:rPr>
              <a:t> hanno un rischio di violenza da parte del partner</a:t>
            </a:r>
            <a:r>
              <a:rPr lang="it-IT" sz="2400" dirty="0" smtClean="0">
                <a:solidFill>
                  <a:srgbClr val="FF0000"/>
                </a:solidFill>
              </a:rPr>
              <a:t> maggiore</a:t>
            </a:r>
            <a:r>
              <a:rPr lang="it-IT" sz="2400" dirty="0" smtClean="0"/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dei soggetti adulti;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Circa  </a:t>
            </a:r>
            <a:r>
              <a:rPr lang="it-IT" sz="2400" dirty="0" smtClean="0">
                <a:solidFill>
                  <a:srgbClr val="FF0000"/>
                </a:solidFill>
              </a:rPr>
              <a:t>1 ragazza su 5 </a:t>
            </a:r>
            <a:r>
              <a:rPr lang="it-IT" sz="2400" dirty="0" smtClean="0">
                <a:solidFill>
                  <a:schemeClr val="tx1"/>
                </a:solidFill>
              </a:rPr>
              <a:t>ha esperienza di violenza fisica o sessuale </a:t>
            </a:r>
          </a:p>
          <a:p>
            <a:pPr algn="just"/>
            <a:r>
              <a:rPr lang="it-IT" sz="2400" dirty="0" smtClean="0">
                <a:solidFill>
                  <a:schemeClr val="tx1"/>
                </a:solidFill>
              </a:rPr>
              <a:t> da parte di un partner;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   Comportamenti di aggressività relazionale o di molestie </a:t>
            </a:r>
          </a:p>
          <a:p>
            <a:pPr algn="just"/>
            <a:r>
              <a:rPr lang="it-IT" sz="2400" dirty="0" smtClean="0">
                <a:solidFill>
                  <a:schemeClr val="tx1"/>
                </a:solidFill>
              </a:rPr>
              <a:t>interessano</a:t>
            </a:r>
            <a:r>
              <a:rPr lang="it-IT" sz="2400" dirty="0" smtClean="0"/>
              <a:t> </a:t>
            </a:r>
            <a:r>
              <a:rPr lang="it-IT" sz="2400" dirty="0" smtClean="0">
                <a:solidFill>
                  <a:srgbClr val="FF0000"/>
                </a:solidFill>
              </a:rPr>
              <a:t>1 ragazza su 3</a:t>
            </a:r>
            <a:r>
              <a:rPr lang="it-IT" sz="2400" dirty="0" smtClean="0">
                <a:solidFill>
                  <a:schemeClr val="tx1"/>
                </a:solidFill>
              </a:rPr>
              <a:t>. Anche i maschi possono esserne vittime.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   Non è raro che </a:t>
            </a:r>
            <a:r>
              <a:rPr lang="it-IT" sz="2400" dirty="0" smtClean="0">
                <a:solidFill>
                  <a:srgbClr val="FF0000"/>
                </a:solidFill>
              </a:rPr>
              <a:t>entrambi i membri </a:t>
            </a:r>
            <a:r>
              <a:rPr lang="it-IT" sz="2400" dirty="0" smtClean="0">
                <a:solidFill>
                  <a:schemeClr val="tx1"/>
                </a:solidFill>
              </a:rPr>
              <a:t>della coppia siano coinvolti</a:t>
            </a:r>
          </a:p>
          <a:p>
            <a:pPr algn="just"/>
            <a:r>
              <a:rPr lang="it-IT" sz="2400" dirty="0" smtClean="0"/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nella dinamica violenta.</a:t>
            </a:r>
          </a:p>
          <a:p>
            <a:pPr algn="just"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L’</a:t>
            </a:r>
            <a:r>
              <a:rPr lang="it-IT" sz="2400" dirty="0" smtClean="0">
                <a:solidFill>
                  <a:srgbClr val="FF0000"/>
                </a:solidFill>
              </a:rPr>
              <a:t> 81% </a:t>
            </a:r>
            <a:r>
              <a:rPr lang="it-IT" sz="2400" dirty="0" smtClean="0">
                <a:solidFill>
                  <a:schemeClr val="tx1"/>
                </a:solidFill>
              </a:rPr>
              <a:t>dei genitori non è consapevole del fenomeno.</a:t>
            </a:r>
            <a:endParaRPr lang="it-IT" sz="2400" dirty="0" smtClean="0"/>
          </a:p>
          <a:p>
            <a:pPr algn="just">
              <a:buFont typeface="Arial" pitchFamily="34" charset="0"/>
              <a:buChar char="•"/>
            </a:pPr>
            <a:endParaRPr lang="it-IT" sz="2400" dirty="0" smtClean="0"/>
          </a:p>
          <a:p>
            <a:pPr algn="just"/>
            <a:r>
              <a:rPr lang="it-IT" sz="2400" dirty="0" smtClean="0">
                <a:solidFill>
                  <a:schemeClr val="tx1"/>
                </a:solidFill>
              </a:rPr>
              <a:t>	                                      (</a:t>
            </a:r>
            <a:r>
              <a:rPr lang="it-IT" dirty="0" err="1" smtClean="0">
                <a:solidFill>
                  <a:schemeClr val="tx1"/>
                </a:solidFill>
              </a:rPr>
              <a:t>Wolitzky-Taylor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et</a:t>
            </a:r>
            <a:r>
              <a:rPr lang="it-IT" dirty="0" smtClean="0">
                <a:solidFill>
                  <a:schemeClr val="tx1"/>
                </a:solidFill>
              </a:rPr>
              <a:t> al 2005,</a:t>
            </a:r>
            <a:r>
              <a:rPr lang="it-IT" dirty="0" err="1" smtClean="0">
                <a:solidFill>
                  <a:schemeClr val="tx1"/>
                </a:solidFill>
              </a:rPr>
              <a:t>Silverman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et</a:t>
            </a:r>
            <a:r>
              <a:rPr lang="it-IT" dirty="0" smtClean="0">
                <a:solidFill>
                  <a:schemeClr val="tx1"/>
                </a:solidFill>
              </a:rPr>
              <a:t> al 2001)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CasellaDiTesto 5"/>
          <p:cNvSpPr txBox="1">
            <a:spLocks noChangeArrowheads="1"/>
          </p:cNvSpPr>
          <p:nvPr/>
        </p:nvSpPr>
        <p:spPr bwMode="auto">
          <a:xfrm>
            <a:off x="1187450" y="260350"/>
            <a:ext cx="6840538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  <a:latin typeface="Calibri" pitchFamily="34" charset="0"/>
              </a:rPr>
              <a:t>PREVALENZA  </a:t>
            </a:r>
            <a:r>
              <a:rPr lang="it-IT" sz="2400" b="1" dirty="0" err="1">
                <a:solidFill>
                  <a:srgbClr val="FF0000"/>
                </a:solidFill>
                <a:latin typeface="Calibri" pitchFamily="34" charset="0"/>
              </a:rPr>
              <a:t>DI</a:t>
            </a:r>
            <a:r>
              <a:rPr lang="it-IT" sz="2400" b="1" dirty="0">
                <a:solidFill>
                  <a:srgbClr val="FF0000"/>
                </a:solidFill>
                <a:latin typeface="Calibri" pitchFamily="34" charset="0"/>
              </a:rPr>
              <a:t> IPV IN COPPIE GIOVANI  IN ITALIA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724525" y="908050"/>
            <a:ext cx="3097213" cy="144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latin typeface="Calibri" pitchFamily="34" charset="0"/>
              </a:rPr>
              <a:t>TRESTE</a:t>
            </a:r>
          </a:p>
          <a:p>
            <a:pPr>
              <a:defRPr/>
            </a:pPr>
            <a:r>
              <a:rPr lang="it-IT" dirty="0">
                <a:latin typeface="Calibri" pitchFamily="34" charset="0"/>
              </a:rPr>
              <a:t>Violenza psicologica: 16%</a:t>
            </a:r>
          </a:p>
          <a:p>
            <a:pPr>
              <a:defRPr/>
            </a:pPr>
            <a:r>
              <a:rPr lang="it-IT" dirty="0">
                <a:latin typeface="Calibri" pitchFamily="34" charset="0"/>
              </a:rPr>
              <a:t>Maltrattamenti:  13%</a:t>
            </a:r>
          </a:p>
          <a:p>
            <a:pPr>
              <a:defRPr/>
            </a:pPr>
            <a:r>
              <a:rPr lang="it-IT" dirty="0">
                <a:latin typeface="Calibri" pitchFamily="34" charset="0"/>
              </a:rPr>
              <a:t>Violenza sessuale: 14% </a:t>
            </a:r>
          </a:p>
          <a:p>
            <a:pPr>
              <a:defRPr/>
            </a:pPr>
            <a:r>
              <a:rPr lang="it-IT" sz="1600" dirty="0">
                <a:latin typeface="Calibri" pitchFamily="34" charset="0"/>
              </a:rPr>
              <a:t>	</a:t>
            </a:r>
            <a:r>
              <a:rPr lang="it-IT" sz="1400" dirty="0">
                <a:latin typeface="Calibri" pitchFamily="34" charset="0"/>
              </a:rPr>
              <a:t>(</a:t>
            </a:r>
            <a:r>
              <a:rPr lang="it-IT" sz="1400" dirty="0" err="1">
                <a:latin typeface="Calibri" pitchFamily="34" charset="0"/>
              </a:rPr>
              <a:t>Beltramini</a:t>
            </a:r>
            <a:r>
              <a:rPr lang="it-IT" sz="1400" dirty="0">
                <a:latin typeface="Calibri" pitchFamily="34" charset="0"/>
              </a:rPr>
              <a:t> </a:t>
            </a:r>
            <a:r>
              <a:rPr lang="it-IT" sz="1400" dirty="0" err="1">
                <a:latin typeface="Calibri" pitchFamily="34" charset="0"/>
              </a:rPr>
              <a:t>et</a:t>
            </a:r>
            <a:r>
              <a:rPr lang="it-IT" sz="1400" dirty="0">
                <a:latin typeface="Calibri" pitchFamily="34" charset="0"/>
              </a:rPr>
              <a:t> al 2011)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23528" y="5445224"/>
            <a:ext cx="2881312" cy="1138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latin typeface="Calibri" pitchFamily="34" charset="0"/>
              </a:rPr>
              <a:t>CAGLIARI</a:t>
            </a:r>
          </a:p>
          <a:p>
            <a:pPr>
              <a:defRPr/>
            </a:pPr>
            <a:r>
              <a:rPr lang="it-IT" dirty="0">
                <a:latin typeface="Calibri" pitchFamily="34" charset="0"/>
              </a:rPr>
              <a:t>Violenza psicologica: 12%</a:t>
            </a:r>
          </a:p>
          <a:p>
            <a:pPr>
              <a:defRPr/>
            </a:pPr>
            <a:r>
              <a:rPr lang="it-IT" dirty="0">
                <a:latin typeface="Calibri" pitchFamily="34" charset="0"/>
              </a:rPr>
              <a:t>Paura del partner: 1.3% </a:t>
            </a:r>
          </a:p>
          <a:p>
            <a:pPr>
              <a:defRPr/>
            </a:pPr>
            <a:r>
              <a:rPr lang="it-IT" sz="1400" dirty="0">
                <a:latin typeface="Calibri" pitchFamily="34" charset="0"/>
              </a:rPr>
              <a:t>              (</a:t>
            </a:r>
            <a:r>
              <a:rPr lang="it-IT" sz="1400" dirty="0" err="1">
                <a:latin typeface="Calibri" pitchFamily="34" charset="0"/>
              </a:rPr>
              <a:t>Fulghesu</a:t>
            </a:r>
            <a:r>
              <a:rPr lang="it-IT" sz="1400" dirty="0">
                <a:latin typeface="Calibri" pitchFamily="34" charset="0"/>
              </a:rPr>
              <a:t>  com. </a:t>
            </a:r>
            <a:r>
              <a:rPr lang="it-IT" sz="1400" dirty="0" err="1">
                <a:latin typeface="Calibri" pitchFamily="34" charset="0"/>
              </a:rPr>
              <a:t>pers</a:t>
            </a:r>
            <a:r>
              <a:rPr lang="it-IT" sz="1400" dirty="0">
                <a:latin typeface="Calibri" pitchFamily="34" charset="0"/>
              </a:rPr>
              <a:t>.)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691680" y="1196752"/>
            <a:ext cx="3097212" cy="144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latin typeface="Calibri" pitchFamily="34" charset="0"/>
              </a:rPr>
              <a:t>PADOVA</a:t>
            </a:r>
          </a:p>
          <a:p>
            <a:pPr>
              <a:defRPr/>
            </a:pPr>
            <a:r>
              <a:rPr lang="it-IT" dirty="0">
                <a:latin typeface="Calibri" pitchFamily="34" charset="0"/>
              </a:rPr>
              <a:t>Violenza psicologica: 14%</a:t>
            </a:r>
          </a:p>
          <a:p>
            <a:pPr>
              <a:defRPr/>
            </a:pPr>
            <a:r>
              <a:rPr lang="it-IT" dirty="0">
                <a:latin typeface="Calibri" pitchFamily="34" charset="0"/>
              </a:rPr>
              <a:t>Maltrattamenti: 16%</a:t>
            </a:r>
          </a:p>
          <a:p>
            <a:pPr>
              <a:defRPr/>
            </a:pPr>
            <a:r>
              <a:rPr lang="it-IT" dirty="0">
                <a:latin typeface="Calibri" pitchFamily="34" charset="0"/>
              </a:rPr>
              <a:t>Paura del partner: 2% </a:t>
            </a:r>
          </a:p>
          <a:p>
            <a:pPr>
              <a:defRPr/>
            </a:pPr>
            <a:r>
              <a:rPr lang="it-IT" sz="1600" dirty="0">
                <a:latin typeface="Calibri" pitchFamily="34" charset="0"/>
              </a:rPr>
              <a:t>              </a:t>
            </a:r>
            <a:r>
              <a:rPr lang="it-IT" sz="1400" dirty="0">
                <a:latin typeface="Calibri" pitchFamily="34" charset="0"/>
              </a:rPr>
              <a:t>(</a:t>
            </a:r>
            <a:r>
              <a:rPr lang="it-IT" sz="1400" dirty="0" err="1">
                <a:latin typeface="Calibri" pitchFamily="34" charset="0"/>
              </a:rPr>
              <a:t>Tormene</a:t>
            </a:r>
            <a:r>
              <a:rPr lang="it-IT" sz="1400" dirty="0">
                <a:latin typeface="Calibri" pitchFamily="34" charset="0"/>
              </a:rPr>
              <a:t> </a:t>
            </a:r>
            <a:r>
              <a:rPr lang="it-IT" sz="1400" dirty="0" err="1">
                <a:latin typeface="Calibri" pitchFamily="34" charset="0"/>
              </a:rPr>
              <a:t>et</a:t>
            </a:r>
            <a:r>
              <a:rPr lang="it-IT" sz="1400" dirty="0">
                <a:latin typeface="Calibri" pitchFamily="34" charset="0"/>
              </a:rPr>
              <a:t> al 2012)</a:t>
            </a:r>
            <a:r>
              <a:rPr lang="it-IT" sz="1600" dirty="0">
                <a:latin typeface="Calibri" pitchFamily="34" charset="0"/>
              </a:rPr>
              <a:t> </a:t>
            </a:r>
            <a:endParaRPr lang="it-IT" sz="1400" dirty="0">
              <a:latin typeface="Calibri" pitchFamily="34" charset="0"/>
            </a:endParaRPr>
          </a:p>
        </p:txBody>
      </p:sp>
      <p:pic>
        <p:nvPicPr>
          <p:cNvPr id="3078" name="Picture 5" descr="http://www.obesitainfantile.org/wp-content/uploads/2012/05/itali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0138" y="3429000"/>
            <a:ext cx="29638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sellaDiTesto 14"/>
          <p:cNvSpPr txBox="1"/>
          <p:nvPr/>
        </p:nvSpPr>
        <p:spPr>
          <a:xfrm>
            <a:off x="179512" y="3356992"/>
            <a:ext cx="2592288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>
                <a:latin typeface="Calibri" pitchFamily="34" charset="0"/>
              </a:rPr>
              <a:t>FIRENZE</a:t>
            </a:r>
          </a:p>
          <a:p>
            <a:pPr>
              <a:defRPr/>
            </a:pPr>
            <a:r>
              <a:rPr lang="it-IT" dirty="0">
                <a:latin typeface="Calibri" pitchFamily="34" charset="0"/>
              </a:rPr>
              <a:t>Maltrattamenti:  13%</a:t>
            </a:r>
          </a:p>
          <a:p>
            <a:pPr>
              <a:defRPr/>
            </a:pPr>
            <a:r>
              <a:rPr lang="it-IT" sz="1400" dirty="0" smtClean="0">
                <a:latin typeface="Calibri" pitchFamily="34" charset="0"/>
              </a:rPr>
              <a:t>(</a:t>
            </a:r>
            <a:r>
              <a:rPr lang="it-IT" sz="1400" dirty="0" err="1">
                <a:latin typeface="Calibri" pitchFamily="34" charset="0"/>
              </a:rPr>
              <a:t>Menesini</a:t>
            </a:r>
            <a:r>
              <a:rPr lang="it-IT" sz="1400" dirty="0">
                <a:latin typeface="Calibri" pitchFamily="34" charset="0"/>
              </a:rPr>
              <a:t> e </a:t>
            </a:r>
            <a:r>
              <a:rPr lang="it-IT" sz="1400" dirty="0" err="1">
                <a:latin typeface="Calibri" pitchFamily="34" charset="0"/>
              </a:rPr>
              <a:t>Nocentini</a:t>
            </a:r>
            <a:r>
              <a:rPr lang="it-IT" sz="1400" dirty="0">
                <a:latin typeface="Calibri" pitchFamily="34" charset="0"/>
              </a:rPr>
              <a:t> 2011)</a:t>
            </a:r>
          </a:p>
        </p:txBody>
      </p:sp>
      <p:pic>
        <p:nvPicPr>
          <p:cNvPr id="3080" name="Picture 4" descr="http://upload.wikimedia.org/wikipedia/commons/thumb/0/03/Flag_of_Italy.svg/1500px-Flag_of_Ital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100806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tella a 5 punte 9"/>
          <p:cNvSpPr/>
          <p:nvPr/>
        </p:nvSpPr>
        <p:spPr>
          <a:xfrm>
            <a:off x="7308850" y="3573463"/>
            <a:ext cx="215900" cy="142875"/>
          </a:xfrm>
          <a:prstGeom prst="star5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Stella a 5 punte 11"/>
          <p:cNvSpPr/>
          <p:nvPr/>
        </p:nvSpPr>
        <p:spPr>
          <a:xfrm>
            <a:off x="7020272" y="4437112"/>
            <a:ext cx="217487" cy="142875"/>
          </a:xfrm>
          <a:prstGeom prst="star5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Stella a 5 punte 12"/>
          <p:cNvSpPr/>
          <p:nvPr/>
        </p:nvSpPr>
        <p:spPr>
          <a:xfrm>
            <a:off x="6660232" y="5661248"/>
            <a:ext cx="215900" cy="144463"/>
          </a:xfrm>
          <a:prstGeom prst="star5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Stella a 5 punte 13"/>
          <p:cNvSpPr/>
          <p:nvPr/>
        </p:nvSpPr>
        <p:spPr>
          <a:xfrm>
            <a:off x="7668344" y="4797152"/>
            <a:ext cx="217487" cy="142875"/>
          </a:xfrm>
          <a:prstGeom prst="star5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Stella a 5 punte 16"/>
          <p:cNvSpPr/>
          <p:nvPr/>
        </p:nvSpPr>
        <p:spPr>
          <a:xfrm>
            <a:off x="7092280" y="3861048"/>
            <a:ext cx="215900" cy="144462"/>
          </a:xfrm>
          <a:prstGeom prst="star5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2987824" y="2924944"/>
            <a:ext cx="3024336" cy="22467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 smtClean="0">
                <a:latin typeface="Calibri" pitchFamily="34" charset="0"/>
              </a:rPr>
              <a:t>GIULIANOVA (TE)</a:t>
            </a:r>
          </a:p>
          <a:p>
            <a:pPr>
              <a:defRPr/>
            </a:pPr>
            <a:r>
              <a:rPr lang="it-IT" dirty="0" smtClean="0">
                <a:latin typeface="Calibri" pitchFamily="34" charset="0"/>
              </a:rPr>
              <a:t>Maltrattamenti: 12,9%</a:t>
            </a:r>
          </a:p>
          <a:p>
            <a:pPr>
              <a:defRPr/>
            </a:pPr>
            <a:r>
              <a:rPr lang="it-IT" dirty="0" smtClean="0">
                <a:latin typeface="Calibri" pitchFamily="34" charset="0"/>
              </a:rPr>
              <a:t>Violenza fisica: 16,12%</a:t>
            </a:r>
          </a:p>
          <a:p>
            <a:pPr>
              <a:defRPr/>
            </a:pPr>
            <a:r>
              <a:rPr lang="it-IT" dirty="0" smtClean="0">
                <a:latin typeface="Calibri" pitchFamily="34" charset="0"/>
              </a:rPr>
              <a:t>Violenza psicologica:  45,16%</a:t>
            </a:r>
          </a:p>
          <a:p>
            <a:pPr>
              <a:defRPr/>
            </a:pPr>
            <a:r>
              <a:rPr lang="it-IT" dirty="0" smtClean="0">
                <a:latin typeface="Calibri" pitchFamily="34" charset="0"/>
              </a:rPr>
              <a:t>Violenza sessuale:  9,67%</a:t>
            </a:r>
          </a:p>
          <a:p>
            <a:pPr>
              <a:defRPr/>
            </a:pPr>
            <a:endParaRPr lang="it-IT" dirty="0" smtClean="0">
              <a:latin typeface="Calibri" pitchFamily="34" charset="0"/>
            </a:endParaRPr>
          </a:p>
          <a:p>
            <a:pPr>
              <a:defRPr/>
            </a:pPr>
            <a:r>
              <a:rPr lang="it-IT" sz="1400" dirty="0" smtClean="0">
                <a:latin typeface="Calibri" pitchFamily="34" charset="0"/>
              </a:rPr>
              <a:t>(Di Paolo </a:t>
            </a:r>
            <a:r>
              <a:rPr lang="it-IT" sz="1400" dirty="0" err="1" smtClean="0">
                <a:latin typeface="Calibri" pitchFamily="34" charset="0"/>
              </a:rPr>
              <a:t>et</a:t>
            </a:r>
            <a:r>
              <a:rPr lang="it-IT" sz="1400" dirty="0" smtClean="0">
                <a:latin typeface="Calibri" pitchFamily="34" charset="0"/>
              </a:rPr>
              <a:t> al 2014) </a:t>
            </a:r>
          </a:p>
          <a:p>
            <a:pPr>
              <a:defRPr/>
            </a:pPr>
            <a:endParaRPr lang="it-IT" sz="14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32452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massimilianofrassi.it/blog/wp-content/uploads/2010/10/famiglia-ass-nazionale-vittime-abu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3024336" cy="2232248"/>
          </a:xfrm>
          <a:prstGeom prst="rect">
            <a:avLst/>
          </a:prstGeom>
          <a:noFill/>
        </p:spPr>
      </p:pic>
      <p:pic>
        <p:nvPicPr>
          <p:cNvPr id="45060" name="Picture 4" descr="https://guilhermederrico.files.wordpress.com/2013/04/433283-como-nc3a3o-deixar-o-casamento-cair-na-rotina-apos-o-parto-introduc3a7c3a3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4664"/>
            <a:ext cx="3744416" cy="2102128"/>
          </a:xfrm>
          <a:prstGeom prst="rect">
            <a:avLst/>
          </a:prstGeom>
          <a:noFill/>
        </p:spPr>
      </p:pic>
      <p:pic>
        <p:nvPicPr>
          <p:cNvPr id="45062" name="Picture 6" descr="http://www.ilgiornaleditrani.it/photos/journals/notizie/2013-01/54658/corso%20su%20abuso%20su%20minor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708920"/>
            <a:ext cx="5524500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2"/>
          <p:cNvPicPr>
            <a:picLocks noChangeAspect="1" noChangeArrowheads="1"/>
          </p:cNvPicPr>
          <p:nvPr/>
        </p:nvPicPr>
        <p:blipFill>
          <a:blip r:embed="rId2" cstate="print"/>
          <a:srcRect l="53342" t="62022"/>
          <a:stretch>
            <a:fillRect/>
          </a:stretch>
        </p:blipFill>
        <p:spPr bwMode="auto">
          <a:xfrm>
            <a:off x="6624638" y="4589463"/>
            <a:ext cx="2484437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53" name="Rectangle 13"/>
          <p:cNvSpPr>
            <a:spLocks noChangeArrowheads="1"/>
          </p:cNvSpPr>
          <p:nvPr/>
        </p:nvSpPr>
        <p:spPr bwMode="auto">
          <a:xfrm>
            <a:off x="467544" y="2708920"/>
            <a:ext cx="5616624" cy="302433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LINEE GUIDA  REGIONALI IN MATERIA</a:t>
            </a:r>
          </a:p>
          <a:p>
            <a:pPr algn="ctr"/>
            <a:r>
              <a:rPr lang="it-IT" b="1" dirty="0" err="1">
                <a:solidFill>
                  <a:schemeClr val="bg1"/>
                </a:solidFill>
              </a:rPr>
              <a:t>DI</a:t>
            </a:r>
            <a:r>
              <a:rPr lang="it-IT" b="1" dirty="0">
                <a:solidFill>
                  <a:schemeClr val="bg1"/>
                </a:solidFill>
              </a:rPr>
              <a:t> MALTRATTAMENTO ED ABUSO IN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DANNO DEI MINORI</a:t>
            </a:r>
          </a:p>
          <a:p>
            <a:pPr algn="ctr"/>
            <a:endParaRPr lang="it-IT" b="1" dirty="0">
              <a:solidFill>
                <a:schemeClr val="bg1"/>
              </a:solidFill>
            </a:endParaRP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Regione Abruzzo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Assessorato alle Politiche Sociali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88640"/>
            <a:ext cx="338437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0"/>
            <a:ext cx="187106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6228184" y="1916832"/>
            <a:ext cx="428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Regione Abruzzo</a:t>
            </a:r>
          </a:p>
          <a:p>
            <a:r>
              <a:rPr lang="it-IT" sz="1600" dirty="0" smtClean="0"/>
              <a:t>Assessorato alle politiche Sociali</a:t>
            </a:r>
          </a:p>
        </p:txBody>
      </p:sp>
      <p:pic>
        <p:nvPicPr>
          <p:cNvPr id="7" name="Immagine 6" descr="cisma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76672"/>
            <a:ext cx="163830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5" cy="685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Immagine 3" descr="New-WHO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592288" cy="794826"/>
          </a:xfrm>
          <a:prstGeom prst="rect">
            <a:avLst/>
          </a:prstGeom>
        </p:spPr>
      </p:pic>
      <p:sp>
        <p:nvSpPr>
          <p:cNvPr id="9" name="Rettangolo arrotondato 8"/>
          <p:cNvSpPr/>
          <p:nvPr/>
        </p:nvSpPr>
        <p:spPr>
          <a:xfrm>
            <a:off x="6444208" y="1988840"/>
            <a:ext cx="2304256" cy="136815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rgbClr val="FF0000"/>
                </a:solidFill>
              </a:rPr>
              <a:t>maltrattamento psicologico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(critiche o ironie svalutanti)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323528" y="4725144"/>
            <a:ext cx="4968552" cy="194421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rgbClr val="FF0000"/>
                </a:solidFill>
              </a:rPr>
              <a:t>trascuratezza materiale o affettiva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(incuria, </a:t>
            </a:r>
            <a:r>
              <a:rPr lang="it-IT" dirty="0" err="1" smtClean="0">
                <a:solidFill>
                  <a:schemeClr val="tx1"/>
                </a:solidFill>
              </a:rPr>
              <a:t>discuria</a:t>
            </a:r>
            <a:r>
              <a:rPr lang="it-IT" dirty="0" smtClean="0">
                <a:solidFill>
                  <a:schemeClr val="tx1"/>
                </a:solidFill>
              </a:rPr>
              <a:t> o </a:t>
            </a:r>
            <a:r>
              <a:rPr lang="it-IT" dirty="0" err="1" smtClean="0">
                <a:solidFill>
                  <a:schemeClr val="tx1"/>
                </a:solidFill>
              </a:rPr>
              <a:t>ipercura</a:t>
            </a:r>
            <a:r>
              <a:rPr lang="it-IT" dirty="0" smtClean="0">
                <a:solidFill>
                  <a:schemeClr val="tx1"/>
                </a:solidFill>
              </a:rPr>
              <a:t> nei bisogni materiali del bambino, ad es. l’alimentazione o i vestiti, o nei suoi bisogni affettivi, ad es. il supporto nelle attività scolastiche o l’accompagnamento nella fase di addormentamento)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251520" y="1484784"/>
            <a:ext cx="2664296" cy="16561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 smtClean="0">
              <a:solidFill>
                <a:srgbClr val="FFC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maltrattamento fisico </a:t>
            </a:r>
            <a:r>
              <a:rPr lang="it-IT" dirty="0" smtClean="0">
                <a:solidFill>
                  <a:schemeClr val="tx1"/>
                </a:solidFill>
              </a:rPr>
              <a:t>(punizioni fisiche ricorrenti, percosse con oggetti, percosse con traumi, ecc.); </a:t>
            </a:r>
          </a:p>
          <a:p>
            <a:pPr algn="ctr"/>
            <a:endParaRPr lang="it-IT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3131840" y="1412776"/>
            <a:ext cx="2808312" cy="309634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rgbClr val="FF0000"/>
                </a:solidFill>
              </a:rPr>
              <a:t>abuso sessuale con o senza contatto fisico </a:t>
            </a:r>
            <a:r>
              <a:rPr lang="it-IT" dirty="0" smtClean="0">
                <a:solidFill>
                  <a:schemeClr val="tx1"/>
                </a:solidFill>
              </a:rPr>
              <a:t>(esibizionismo, molestie verbali, esposizione all’esibizione di materiali pedo-pornografici, toccamenti e atti di masturbazione, tentativi di penetrazione, </a:t>
            </a:r>
            <a:r>
              <a:rPr lang="it-IT" dirty="0" err="1" smtClean="0">
                <a:solidFill>
                  <a:schemeClr val="tx1"/>
                </a:solidFill>
              </a:rPr>
              <a:t>penetrazione</a:t>
            </a:r>
            <a:r>
              <a:rPr lang="it-IT" dirty="0" smtClean="0">
                <a:solidFill>
                  <a:schemeClr val="tx1"/>
                </a:solidFill>
              </a:rPr>
              <a:t>); 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5940152" y="4149080"/>
            <a:ext cx="3059832" cy="24482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rgbClr val="FF0000"/>
                </a:solidFill>
              </a:rPr>
              <a:t>violenza assistita </a:t>
            </a:r>
            <a:r>
              <a:rPr lang="it-IT" dirty="0" smtClean="0">
                <a:solidFill>
                  <a:schemeClr val="tx1"/>
                </a:solidFill>
              </a:rPr>
              <a:t>(assistere a liti verbali continue o a liti con aggressioni fisiche fra i genitori o i familiari, assistere a molestie sessuali o violenze su altri familiari adulti o minori, ecc.)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059832" y="620688"/>
            <a:ext cx="34144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Forme di maltrattamento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" name="Picture 2" descr="C:\Users\Utente\Desktop\foto madagascar\IMG_1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34456" y="-4779912"/>
            <a:ext cx="37033200" cy="2468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-785813" y="-963488"/>
          <a:ext cx="9929813" cy="8429626"/>
        </p:xfrm>
        <a:graphic>
          <a:graphicData uri="http://schemas.openxmlformats.org/presentationml/2006/ole">
            <p:oleObj spid="_x0000_s1026" r:id="rId4" imgW="4570541" imgH="3427323" progId="PowerPoint.Show.12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	</a:t>
            </a:r>
            <a:endParaRPr lang="it-IT" dirty="0"/>
          </a:p>
          <a:p>
            <a:pPr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5" name="Immagine 4" descr="New-WHO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592288" cy="794826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475656" y="2132856"/>
            <a:ext cx="6408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Il recente rapporto dell’Organizzazione Mondiale della Sanità (OMS, 2013) afferma che sono più frequenti le forme multiple di maltrattamento, le cosiddette “ACE” (</a:t>
            </a:r>
            <a:r>
              <a:rPr lang="it-IT" sz="2800" dirty="0" err="1" smtClean="0"/>
              <a:t>Adverse</a:t>
            </a:r>
            <a:r>
              <a:rPr lang="it-IT" sz="2800" dirty="0" smtClean="0"/>
              <a:t> </a:t>
            </a:r>
            <a:r>
              <a:rPr lang="it-IT" sz="2800" dirty="0" err="1" smtClean="0"/>
              <a:t>Childhood</a:t>
            </a:r>
            <a:r>
              <a:rPr lang="it-IT" sz="2800" dirty="0" smtClean="0"/>
              <a:t> </a:t>
            </a:r>
            <a:r>
              <a:rPr lang="it-IT" sz="2800" dirty="0" err="1" smtClean="0"/>
              <a:t>Experiences</a:t>
            </a:r>
            <a:r>
              <a:rPr lang="it-IT" sz="2800" dirty="0" smtClean="0"/>
              <a:t>), rispetto alle sue forme singole.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6082" name="Picture 2" descr="http://avventisti.it/stopabusi/site_data/78/assets/0000/4887/child-abuse-infograph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779096" cy="922114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I dati dell’emergenza 2003-2012</a:t>
            </a:r>
            <a:endParaRPr lang="it-IT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 noGrp="1"/>
          </p:cNvGraphicFramePr>
          <p:nvPr>
            <p:ph idx="1"/>
          </p:nvPr>
        </p:nvGraphicFramePr>
        <p:xfrm>
          <a:off x="251520" y="1700808"/>
          <a:ext cx="3528392" cy="4538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6"/>
                <a:gridCol w="1764196"/>
              </a:tblGrid>
              <a:tr h="364249">
                <a:tc>
                  <a:txBody>
                    <a:bodyPr/>
                    <a:lstStyle/>
                    <a:p>
                      <a:r>
                        <a:rPr lang="it-IT" dirty="0" smtClean="0"/>
                        <a:t>Regione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%</a:t>
                      </a:r>
                      <a:endParaRPr lang="it-IT" dirty="0"/>
                    </a:p>
                  </a:txBody>
                  <a:tcPr/>
                </a:tc>
              </a:tr>
              <a:tr h="417225">
                <a:tc>
                  <a:txBody>
                    <a:bodyPr/>
                    <a:lstStyle/>
                    <a:p>
                      <a:r>
                        <a:rPr lang="it-IT" dirty="0" smtClean="0"/>
                        <a:t>Lombardia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15</a:t>
                      </a:r>
                    </a:p>
                  </a:txBody>
                  <a:tcPr/>
                </a:tc>
              </a:tr>
              <a:tr h="417225">
                <a:tc>
                  <a:txBody>
                    <a:bodyPr/>
                    <a:lstStyle/>
                    <a:p>
                      <a:r>
                        <a:rPr lang="it-IT" dirty="0" smtClean="0"/>
                        <a:t>Lazio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14.5</a:t>
                      </a:r>
                      <a:endParaRPr lang="it-IT" dirty="0"/>
                    </a:p>
                  </a:txBody>
                  <a:tcPr/>
                </a:tc>
              </a:tr>
              <a:tr h="417225">
                <a:tc>
                  <a:txBody>
                    <a:bodyPr/>
                    <a:lstStyle/>
                    <a:p>
                      <a:r>
                        <a:rPr lang="it-IT" dirty="0" smtClean="0"/>
                        <a:t>Campania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12,6</a:t>
                      </a:r>
                      <a:endParaRPr lang="it-IT" dirty="0"/>
                    </a:p>
                  </a:txBody>
                  <a:tcPr/>
                </a:tc>
              </a:tr>
              <a:tr h="417225">
                <a:tc>
                  <a:txBody>
                    <a:bodyPr/>
                    <a:lstStyle/>
                    <a:p>
                      <a:r>
                        <a:rPr lang="it-IT" dirty="0" smtClean="0"/>
                        <a:t>Sicilia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7.9</a:t>
                      </a:r>
                      <a:endParaRPr lang="it-IT" dirty="0"/>
                    </a:p>
                  </a:txBody>
                  <a:tcPr/>
                </a:tc>
              </a:tr>
              <a:tr h="417225">
                <a:tc>
                  <a:txBody>
                    <a:bodyPr/>
                    <a:lstStyle/>
                    <a:p>
                      <a:r>
                        <a:rPr lang="it-IT" dirty="0" smtClean="0"/>
                        <a:t>Piemonte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7.7</a:t>
                      </a:r>
                      <a:endParaRPr lang="it-IT" dirty="0"/>
                    </a:p>
                  </a:txBody>
                  <a:tcPr/>
                </a:tc>
              </a:tr>
              <a:tr h="417225">
                <a:tc>
                  <a:txBody>
                    <a:bodyPr/>
                    <a:lstStyle/>
                    <a:p>
                      <a:r>
                        <a:rPr lang="it-IT" dirty="0" smtClean="0"/>
                        <a:t>Veneto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7.7</a:t>
                      </a:r>
                      <a:endParaRPr lang="it-IT" dirty="0"/>
                    </a:p>
                  </a:txBody>
                  <a:tcPr/>
                </a:tc>
              </a:tr>
              <a:tr h="417225">
                <a:tc>
                  <a:txBody>
                    <a:bodyPr/>
                    <a:lstStyle/>
                    <a:p>
                      <a:r>
                        <a:rPr lang="it-IT" dirty="0" smtClean="0"/>
                        <a:t>Emilia-Romagna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7.1</a:t>
                      </a:r>
                      <a:endParaRPr lang="it-IT" dirty="0"/>
                    </a:p>
                  </a:txBody>
                  <a:tcPr/>
                </a:tc>
              </a:tr>
              <a:tr h="417225">
                <a:tc>
                  <a:txBody>
                    <a:bodyPr/>
                    <a:lstStyle/>
                    <a:p>
                      <a:r>
                        <a:rPr lang="it-IT" dirty="0" smtClean="0"/>
                        <a:t>Toscana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6.1</a:t>
                      </a:r>
                      <a:endParaRPr lang="it-IT" dirty="0"/>
                    </a:p>
                  </a:txBody>
                  <a:tcPr/>
                </a:tc>
              </a:tr>
              <a:tr h="417225">
                <a:tc>
                  <a:txBody>
                    <a:bodyPr/>
                    <a:lstStyle/>
                    <a:p>
                      <a:r>
                        <a:rPr lang="it-IT" dirty="0" smtClean="0"/>
                        <a:t>Puglia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5,4</a:t>
                      </a:r>
                      <a:endParaRPr lang="it-IT" dirty="0"/>
                    </a:p>
                  </a:txBody>
                  <a:tcPr/>
                </a:tc>
              </a:tr>
              <a:tr h="417225">
                <a:tc>
                  <a:txBody>
                    <a:bodyPr/>
                    <a:lstStyle/>
                    <a:p>
                      <a:r>
                        <a:rPr lang="it-IT" dirty="0" smtClean="0"/>
                        <a:t>Liguria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2,9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5508104" y="1700808"/>
          <a:ext cx="3384376" cy="4680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/>
                <a:gridCol w="1692188"/>
              </a:tblGrid>
              <a:tr h="390043">
                <a:tc>
                  <a:txBody>
                    <a:bodyPr/>
                    <a:lstStyle/>
                    <a:p>
                      <a:r>
                        <a:rPr lang="it-IT" dirty="0" smtClean="0"/>
                        <a:t>Regione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%</a:t>
                      </a:r>
                      <a:endParaRPr lang="it-IT" dirty="0"/>
                    </a:p>
                  </a:txBody>
                  <a:tcPr/>
                </a:tc>
              </a:tr>
              <a:tr h="390043">
                <a:tc>
                  <a:txBody>
                    <a:bodyPr/>
                    <a:lstStyle/>
                    <a:p>
                      <a:r>
                        <a:rPr lang="it-IT" dirty="0" smtClean="0"/>
                        <a:t>Calabria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3,1</a:t>
                      </a:r>
                      <a:endParaRPr lang="it-IT" dirty="0"/>
                    </a:p>
                  </a:txBody>
                  <a:tcPr/>
                </a:tc>
              </a:tr>
              <a:tr h="390043">
                <a:tc>
                  <a:txBody>
                    <a:bodyPr/>
                    <a:lstStyle/>
                    <a:p>
                      <a:r>
                        <a:rPr lang="it-IT" dirty="0" smtClean="0"/>
                        <a:t>Sardegna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2,1</a:t>
                      </a:r>
                      <a:endParaRPr lang="it-IT" dirty="0"/>
                    </a:p>
                  </a:txBody>
                  <a:tcPr/>
                </a:tc>
              </a:tr>
              <a:tr h="390043">
                <a:tc>
                  <a:txBody>
                    <a:bodyPr/>
                    <a:lstStyle/>
                    <a:p>
                      <a:r>
                        <a:rPr lang="it-IT" dirty="0" smtClean="0"/>
                        <a:t>Abruzzo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1,9</a:t>
                      </a:r>
                      <a:endParaRPr lang="it-IT" dirty="0"/>
                    </a:p>
                  </a:txBody>
                  <a:tcPr/>
                </a:tc>
              </a:tr>
              <a:tr h="390043">
                <a:tc>
                  <a:txBody>
                    <a:bodyPr/>
                    <a:lstStyle/>
                    <a:p>
                      <a:r>
                        <a:rPr lang="it-IT" dirty="0" smtClean="0"/>
                        <a:t>Marche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1,7</a:t>
                      </a:r>
                      <a:endParaRPr lang="it-IT" dirty="0"/>
                    </a:p>
                  </a:txBody>
                  <a:tcPr/>
                </a:tc>
              </a:tr>
              <a:tr h="390043">
                <a:tc>
                  <a:txBody>
                    <a:bodyPr/>
                    <a:lstStyle/>
                    <a:p>
                      <a:r>
                        <a:rPr lang="it-IT" dirty="0" smtClean="0"/>
                        <a:t>Friuli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1,4</a:t>
                      </a:r>
                      <a:endParaRPr lang="it-IT" dirty="0"/>
                    </a:p>
                  </a:txBody>
                  <a:tcPr/>
                </a:tc>
              </a:tr>
              <a:tr h="390043">
                <a:tc>
                  <a:txBody>
                    <a:bodyPr/>
                    <a:lstStyle/>
                    <a:p>
                      <a:r>
                        <a:rPr lang="it-IT" dirty="0" smtClean="0"/>
                        <a:t>Umbria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1,1</a:t>
                      </a:r>
                      <a:endParaRPr lang="it-IT" dirty="0"/>
                    </a:p>
                  </a:txBody>
                  <a:tcPr/>
                </a:tc>
              </a:tr>
              <a:tr h="390043">
                <a:tc>
                  <a:txBody>
                    <a:bodyPr/>
                    <a:lstStyle/>
                    <a:p>
                      <a:r>
                        <a:rPr lang="it-IT" dirty="0" smtClean="0"/>
                        <a:t>Trentino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1,0</a:t>
                      </a:r>
                      <a:endParaRPr lang="it-IT" dirty="0"/>
                    </a:p>
                  </a:txBody>
                  <a:tcPr/>
                </a:tc>
              </a:tr>
              <a:tr h="390043">
                <a:tc>
                  <a:txBody>
                    <a:bodyPr/>
                    <a:lstStyle/>
                    <a:p>
                      <a:r>
                        <a:rPr lang="it-IT" dirty="0" smtClean="0"/>
                        <a:t>Basilicata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0,5</a:t>
                      </a:r>
                      <a:endParaRPr lang="it-IT" dirty="0"/>
                    </a:p>
                  </a:txBody>
                  <a:tcPr/>
                </a:tc>
              </a:tr>
              <a:tr h="390043">
                <a:tc>
                  <a:txBody>
                    <a:bodyPr/>
                    <a:lstStyle/>
                    <a:p>
                      <a:r>
                        <a:rPr lang="it-IT" dirty="0" smtClean="0"/>
                        <a:t>Molise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0,3</a:t>
                      </a:r>
                      <a:endParaRPr lang="it-IT" dirty="0"/>
                    </a:p>
                  </a:txBody>
                  <a:tcPr/>
                </a:tc>
              </a:tr>
              <a:tr h="390043">
                <a:tc>
                  <a:txBody>
                    <a:bodyPr/>
                    <a:lstStyle/>
                    <a:p>
                      <a:r>
                        <a:rPr lang="it-IT" dirty="0" smtClean="0"/>
                        <a:t>Valle </a:t>
                      </a:r>
                      <a:r>
                        <a:rPr lang="it-IT" dirty="0" err="1" smtClean="0"/>
                        <a:t>D’Aosta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0,1</a:t>
                      </a:r>
                      <a:endParaRPr lang="it-IT" dirty="0"/>
                    </a:p>
                  </a:txBody>
                  <a:tcPr/>
                </a:tc>
              </a:tr>
              <a:tr h="390043">
                <a:tc>
                  <a:txBody>
                    <a:bodyPr/>
                    <a:lstStyle/>
                    <a:p>
                      <a:r>
                        <a:rPr lang="it-IT" dirty="0" smtClean="0"/>
                        <a:t>Totale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100,0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Immagine 12" descr="1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188640"/>
            <a:ext cx="1160720" cy="1412775"/>
          </a:xfrm>
          <a:prstGeom prst="rect">
            <a:avLst/>
          </a:prstGeom>
        </p:spPr>
      </p:pic>
      <p:pic>
        <p:nvPicPr>
          <p:cNvPr id="14" name="Immagine 13" descr="l43-telefono-azzurro-121107180754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2016224" cy="1346186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2483768" y="980728"/>
            <a:ext cx="4848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Regione di provenienza dei casi gestiti dal 114 per</a:t>
            </a:r>
          </a:p>
          <a:p>
            <a:r>
              <a:rPr lang="it-IT" dirty="0" smtClean="0"/>
              <a:t>Anno 2006-2012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93027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2602632" cy="1138138"/>
          </a:xfrm>
        </p:spPr>
        <p:txBody>
          <a:bodyPr>
            <a:normAutofit/>
          </a:bodyPr>
          <a:lstStyle/>
          <a:p>
            <a:r>
              <a:rPr lang="it-IT" sz="2400" b="1" dirty="0" smtClean="0"/>
              <a:t>Chi chiama il 114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sz="2000" b="1" dirty="0" smtClean="0"/>
              <a:t>(2006-2012)</a:t>
            </a:r>
            <a:endParaRPr lang="it-IT" sz="2000" b="1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</p:nvPr>
        </p:nvGraphicFramePr>
        <p:xfrm>
          <a:off x="2699792" y="1196752"/>
          <a:ext cx="3754760" cy="1684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380"/>
                <a:gridCol w="1877380"/>
              </a:tblGrid>
              <a:tr h="421196">
                <a:tc>
                  <a:txBody>
                    <a:bodyPr/>
                    <a:lstStyle/>
                    <a:p>
                      <a:r>
                        <a:rPr lang="it-IT" dirty="0" smtClean="0"/>
                        <a:t>Chiamante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%</a:t>
                      </a:r>
                      <a:endParaRPr lang="it-IT" dirty="0"/>
                    </a:p>
                  </a:txBody>
                  <a:tcPr/>
                </a:tc>
              </a:tr>
              <a:tr h="421196">
                <a:tc>
                  <a:txBody>
                    <a:bodyPr/>
                    <a:lstStyle/>
                    <a:p>
                      <a:r>
                        <a:rPr lang="it-IT" dirty="0" smtClean="0"/>
                        <a:t>Adulto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88,9</a:t>
                      </a:r>
                      <a:endParaRPr lang="it-IT" dirty="0"/>
                    </a:p>
                  </a:txBody>
                  <a:tcPr/>
                </a:tc>
              </a:tr>
              <a:tr h="421196">
                <a:tc>
                  <a:txBody>
                    <a:bodyPr/>
                    <a:lstStyle/>
                    <a:p>
                      <a:r>
                        <a:rPr lang="it-IT" dirty="0" smtClean="0"/>
                        <a:t>Minore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11,1</a:t>
                      </a:r>
                      <a:endParaRPr lang="it-IT" dirty="0"/>
                    </a:p>
                  </a:txBody>
                  <a:tcPr/>
                </a:tc>
              </a:tr>
              <a:tr h="421196">
                <a:tc>
                  <a:txBody>
                    <a:bodyPr/>
                    <a:lstStyle/>
                    <a:p>
                      <a:r>
                        <a:rPr lang="it-IT" dirty="0" smtClean="0"/>
                        <a:t>Totale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100,0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02" name="AutoShape 2" descr="Risultati immagini per abu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4" name="AutoShape 4" descr="Risultati immagini per abu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8" name="Segnaposto contenuto 6"/>
          <p:cNvGraphicFramePr>
            <a:graphicFrameLocks/>
          </p:cNvGraphicFramePr>
          <p:nvPr/>
        </p:nvGraphicFramePr>
        <p:xfrm>
          <a:off x="2699792" y="4509120"/>
          <a:ext cx="3754760" cy="1684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380"/>
                <a:gridCol w="1877380"/>
              </a:tblGrid>
              <a:tr h="421196">
                <a:tc>
                  <a:txBody>
                    <a:bodyPr/>
                    <a:lstStyle/>
                    <a:p>
                      <a:r>
                        <a:rPr lang="it-IT" dirty="0" smtClean="0"/>
                        <a:t>Sesso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%</a:t>
                      </a:r>
                      <a:endParaRPr lang="it-IT" dirty="0"/>
                    </a:p>
                  </a:txBody>
                  <a:tcPr/>
                </a:tc>
              </a:tr>
              <a:tr h="421196">
                <a:tc>
                  <a:txBody>
                    <a:bodyPr/>
                    <a:lstStyle/>
                    <a:p>
                      <a:r>
                        <a:rPr lang="it-IT" dirty="0" smtClean="0"/>
                        <a:t>Maschio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51,6</a:t>
                      </a:r>
                      <a:endParaRPr lang="it-IT" dirty="0"/>
                    </a:p>
                  </a:txBody>
                  <a:tcPr/>
                </a:tc>
              </a:tr>
              <a:tr h="421196">
                <a:tc>
                  <a:txBody>
                    <a:bodyPr/>
                    <a:lstStyle/>
                    <a:p>
                      <a:r>
                        <a:rPr lang="it-IT" dirty="0" smtClean="0"/>
                        <a:t>Femmina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48,4</a:t>
                      </a:r>
                      <a:endParaRPr lang="it-IT" dirty="0"/>
                    </a:p>
                  </a:txBody>
                  <a:tcPr/>
                </a:tc>
              </a:tr>
              <a:tr h="421196">
                <a:tc>
                  <a:txBody>
                    <a:bodyPr/>
                    <a:lstStyle/>
                    <a:p>
                      <a:r>
                        <a:rPr lang="it-IT" dirty="0" smtClean="0"/>
                        <a:t>Totale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100,0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475656" y="3645024"/>
            <a:ext cx="72487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Sesso del bambino/adolescente oggetto dell’intervento</a:t>
            </a:r>
          </a:p>
          <a:p>
            <a:pPr algn="ctr"/>
            <a:r>
              <a:rPr lang="it-IT" sz="2000" b="1" dirty="0" smtClean="0"/>
              <a:t>(2006-2012)</a:t>
            </a:r>
            <a:endParaRPr lang="it-IT" sz="2000" b="1" dirty="0"/>
          </a:p>
        </p:txBody>
      </p:sp>
      <p:pic>
        <p:nvPicPr>
          <p:cNvPr id="29699" name="Picture 3" descr="C:\Users\Utente\Desktop\1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1071" y="0"/>
            <a:ext cx="2402929" cy="2016224"/>
          </a:xfrm>
          <a:prstGeom prst="rect">
            <a:avLst/>
          </a:prstGeom>
          <a:noFill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60241" cy="181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179512" y="1844824"/>
            <a:ext cx="4176464" cy="936104"/>
          </a:xfrm>
        </p:spPr>
        <p:txBody>
          <a:bodyPr>
            <a:normAutofit fontScale="90000"/>
          </a:bodyPr>
          <a:lstStyle/>
          <a:p>
            <a:pPr lvl="0" algn="l"/>
            <a:r>
              <a:rPr lang="it-IT" sz="2900" b="1" dirty="0">
                <a:solidFill>
                  <a:srgbClr val="FF0000"/>
                </a:solidFill>
              </a:rPr>
              <a:t>I dati dell’emergenza</a:t>
            </a:r>
            <a:br>
              <a:rPr lang="it-IT" sz="2900" b="1" dirty="0">
                <a:solidFill>
                  <a:srgbClr val="FF0000"/>
                </a:solidFill>
              </a:rPr>
            </a:br>
            <a:r>
              <a:rPr lang="it-IT" sz="2900" b="1" dirty="0">
                <a:solidFill>
                  <a:srgbClr val="FF0000"/>
                </a:solidFill>
              </a:rPr>
              <a:t>2003-2012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0" y="2780928"/>
            <a:ext cx="5292080" cy="1224136"/>
          </a:xfrm>
        </p:spPr>
        <p:txBody>
          <a:bodyPr>
            <a:normAutofit/>
          </a:bodyPr>
          <a:lstStyle/>
          <a:p>
            <a:pPr lvl="0"/>
            <a:r>
              <a:rPr lang="it-IT" sz="1800" b="1" dirty="0" smtClean="0">
                <a:solidFill>
                  <a:schemeClr val="tx1"/>
                </a:solidFill>
              </a:rPr>
              <a:t>Presunto </a:t>
            </a:r>
            <a:r>
              <a:rPr lang="it-IT" sz="1800" b="1" dirty="0">
                <a:solidFill>
                  <a:schemeClr val="tx1"/>
                </a:solidFill>
              </a:rPr>
              <a:t>responsabile della situazione di </a:t>
            </a:r>
            <a:r>
              <a:rPr lang="it-IT" sz="1800" b="1" dirty="0" smtClean="0">
                <a:solidFill>
                  <a:schemeClr val="tx1"/>
                </a:solidFill>
              </a:rPr>
              <a:t>emergenza</a:t>
            </a:r>
          </a:p>
          <a:p>
            <a:pPr lvl="0" algn="just"/>
            <a:r>
              <a:rPr lang="it-IT" sz="1800" dirty="0" smtClean="0">
                <a:solidFill>
                  <a:schemeClr val="tx1"/>
                </a:solidFill>
              </a:rPr>
              <a:t>2006-2012(31 agosto)</a:t>
            </a:r>
          </a:p>
          <a:p>
            <a:pPr lvl="0" algn="just"/>
            <a:r>
              <a:rPr lang="it-IT" sz="1800" dirty="0" smtClean="0">
                <a:solidFill>
                  <a:schemeClr val="tx1"/>
                </a:solidFill>
              </a:rPr>
              <a:t>Valori percentuali (variabile multipla)</a:t>
            </a:r>
            <a:endParaRPr lang="it-IT" sz="1800" dirty="0">
              <a:solidFill>
                <a:schemeClr val="tx1"/>
              </a:solidFill>
            </a:endParaRPr>
          </a:p>
        </p:txBody>
      </p:sp>
      <p:pic>
        <p:nvPicPr>
          <p:cNvPr id="4" name="Tabell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0"/>
            <a:ext cx="3779912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35696" cy="148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50" name="Picture 2" descr="C:\Users\Utente\Desktop\11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0"/>
            <a:ext cx="2629472" cy="1539552"/>
          </a:xfrm>
          <a:prstGeom prst="rect">
            <a:avLst/>
          </a:prstGeom>
          <a:noFill/>
        </p:spPr>
      </p:pic>
      <p:sp>
        <p:nvSpPr>
          <p:cNvPr id="18" name="CasellaDiTesto 17"/>
          <p:cNvSpPr txBox="1"/>
          <p:nvPr/>
        </p:nvSpPr>
        <p:spPr>
          <a:xfrm>
            <a:off x="395536" y="6525344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Fonte:elaborazione Telefono Azzurro su dati 114-2012</a:t>
            </a:r>
            <a:endParaRPr lang="it-IT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28" y="908720"/>
            <a:ext cx="6563072" cy="1301006"/>
          </a:xfrm>
        </p:spPr>
        <p:txBody>
          <a:bodyPr>
            <a:normAutofit/>
          </a:bodyPr>
          <a:lstStyle/>
          <a:p>
            <a:r>
              <a:rPr lang="it-IT" dirty="0"/>
              <a:t>INDICATORI DELL’ABUSO</a:t>
            </a:r>
          </a:p>
        </p:txBody>
      </p:sp>
      <p:sp>
        <p:nvSpPr>
          <p:cNvPr id="420867" name="Rectangle 3"/>
          <p:cNvSpPr>
            <a:spLocks noChangeArrowheads="1"/>
          </p:cNvSpPr>
          <p:nvPr/>
        </p:nvSpPr>
        <p:spPr bwMode="auto">
          <a:xfrm>
            <a:off x="1187624" y="2420888"/>
            <a:ext cx="360045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it-IT" sz="3200">
                <a:latin typeface="Arial" charset="0"/>
                <a:cs typeface="Arial" charset="0"/>
              </a:rPr>
              <a:t>Il racconto		</a:t>
            </a:r>
          </a:p>
        </p:txBody>
      </p:sp>
      <p:sp>
        <p:nvSpPr>
          <p:cNvPr id="420868" name="Rectangle 4"/>
          <p:cNvSpPr>
            <a:spLocks noChangeArrowheads="1"/>
          </p:cNvSpPr>
          <p:nvPr/>
        </p:nvSpPr>
        <p:spPr bwMode="auto">
          <a:xfrm>
            <a:off x="2195736" y="3717032"/>
            <a:ext cx="648017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it-IT" sz="3200">
                <a:latin typeface="Arial" charset="0"/>
                <a:cs typeface="Arial" charset="0"/>
              </a:rPr>
              <a:t>Indicatori psico-comportamentali</a:t>
            </a:r>
          </a:p>
        </p:txBody>
      </p:sp>
      <p:sp>
        <p:nvSpPr>
          <p:cNvPr id="420869" name="Rectangle 5"/>
          <p:cNvSpPr>
            <a:spLocks noChangeArrowheads="1"/>
          </p:cNvSpPr>
          <p:nvPr/>
        </p:nvSpPr>
        <p:spPr bwMode="auto">
          <a:xfrm>
            <a:off x="3707904" y="5157192"/>
            <a:ext cx="504031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it-IT" sz="3200">
                <a:solidFill>
                  <a:srgbClr val="FF0000"/>
                </a:solidFill>
                <a:latin typeface="Arial" charset="0"/>
                <a:cs typeface="Arial" charset="0"/>
              </a:rPr>
              <a:t>Segni fisici			</a:t>
            </a:r>
          </a:p>
        </p:txBody>
      </p:sp>
      <p:pic>
        <p:nvPicPr>
          <p:cNvPr id="22530" name="Picture 2" descr="Risultati immagini per abu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752725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2231</TotalTime>
  <Words>1435</Words>
  <Application>Microsoft Office PowerPoint</Application>
  <PresentationFormat>Presentazione su schermo (4:3)</PresentationFormat>
  <Paragraphs>315</Paragraphs>
  <Slides>31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3" baseType="lpstr">
      <vt:lpstr>Tema di Office</vt:lpstr>
      <vt:lpstr>Presentazione di Microsoft Office PowerPoint</vt:lpstr>
      <vt:lpstr>Prevenzione e trattamento degli abusi</vt:lpstr>
      <vt:lpstr>Diapositiva 2</vt:lpstr>
      <vt:lpstr>Diapositiva 3</vt:lpstr>
      <vt:lpstr>Diapositiva 4</vt:lpstr>
      <vt:lpstr>Diapositiva 5</vt:lpstr>
      <vt:lpstr>I dati dell’emergenza 2003-2012</vt:lpstr>
      <vt:lpstr>Chi chiama il 114 (2006-2012)</vt:lpstr>
      <vt:lpstr>I dati dell’emergenza 2003-2012</vt:lpstr>
      <vt:lpstr>INDICATORI DELL’ABUSO</vt:lpstr>
      <vt:lpstr>IL RACCONTO</vt:lpstr>
      <vt:lpstr>INDICATORI ASPECIFICI DEL DISAGIO</vt:lpstr>
      <vt:lpstr>Diapositiva 12</vt:lpstr>
      <vt:lpstr>Diapositiva 13</vt:lpstr>
      <vt:lpstr>QUANDO LA VALUTAZIONE MEDICA</vt:lpstr>
      <vt:lpstr>Diapositiva 15</vt:lpstr>
      <vt:lpstr>Diapositiva 16</vt:lpstr>
      <vt:lpstr>La riparazione delle lesioni ano-genitali</vt:lpstr>
      <vt:lpstr>Diapositiva 18</vt:lpstr>
      <vt:lpstr>Diapositiva 19</vt:lpstr>
      <vt:lpstr>In conclusione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Prevenzione e trattamento degli abusi</dc:title>
  <dc:creator>Utente</dc:creator>
  <cp:lastModifiedBy>Utente</cp:lastModifiedBy>
  <cp:revision>74</cp:revision>
  <dcterms:created xsi:type="dcterms:W3CDTF">2015-02-26T23:21:58Z</dcterms:created>
  <dcterms:modified xsi:type="dcterms:W3CDTF">2015-03-20T10:37:29Z</dcterms:modified>
</cp:coreProperties>
</file>