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8" r:id="rId8"/>
    <p:sldId id="275" r:id="rId9"/>
    <p:sldId id="273" r:id="rId10"/>
    <p:sldId id="278" r:id="rId11"/>
    <p:sldId id="284" r:id="rId12"/>
    <p:sldId id="264" r:id="rId13"/>
    <p:sldId id="265" r:id="rId14"/>
    <p:sldId id="266" r:id="rId15"/>
    <p:sldId id="267" r:id="rId16"/>
    <p:sldId id="279" r:id="rId17"/>
    <p:sldId id="280" r:id="rId18"/>
    <p:sldId id="281" r:id="rId19"/>
    <p:sldId id="270" r:id="rId20"/>
    <p:sldId id="272" r:id="rId21"/>
    <p:sldId id="282" r:id="rId22"/>
    <p:sldId id="28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2C2C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67" autoAdjust="0"/>
    <p:restoredTop sz="86476" autoAdjust="0"/>
  </p:normalViewPr>
  <p:slideViewPr>
    <p:cSldViewPr snapToGrid="0" snapToObjects="1">
      <p:cViewPr>
        <p:scale>
          <a:sx n="112" d="100"/>
          <a:sy n="112" d="100"/>
        </p:scale>
        <p:origin x="-1776" y="-80"/>
      </p:cViewPr>
      <p:guideLst>
        <p:guide orient="horz" pos="2160"/>
        <p:guide pos="2880"/>
      </p:guideLst>
    </p:cSldViewPr>
  </p:slideViewPr>
  <p:outlineViewPr>
    <p:cViewPr>
      <p:scale>
        <a:sx n="33" d="100"/>
        <a:sy n="33" d="100"/>
      </p:scale>
      <p:origin x="0" y="15424"/>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stile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2A2683B9-6ECA-47FA-93CF-B124A0FAC208}" type="datetime1">
              <a:rPr lang="en-US" smtClean="0"/>
              <a:pPr/>
              <a:t>02/03/15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02/03/15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02/03/15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02/03/15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02/03/15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stile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93F2040-9975-4642-A906-1DF87F8BE202}" type="datetime1">
              <a:rPr lang="en-US" smtClean="0"/>
              <a:pPr/>
              <a:t>02/03/15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stile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51E52B4A-BA08-4841-AB08-A0D822ABC34D}" type="datetime1">
              <a:rPr lang="en-US" smtClean="0"/>
              <a:pPr/>
              <a:t>02/03/15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stile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02/03/15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t.wikipedia.org/wiki/1991" TargetMode="External"/><Relationship Id="rId3" Type="http://schemas.openxmlformats.org/officeDocument/2006/relationships/hyperlink" Target="http://it.wikipedia.org/wiki/Immigrazion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Progetti d’integrazione</a:t>
            </a:r>
            <a:endParaRPr lang="it-IT" dirty="0"/>
          </a:p>
        </p:txBody>
      </p:sp>
      <p:sp>
        <p:nvSpPr>
          <p:cNvPr id="3" name="Sottotitolo 2"/>
          <p:cNvSpPr>
            <a:spLocks noGrp="1"/>
          </p:cNvSpPr>
          <p:nvPr>
            <p:ph type="subTitle" idx="1"/>
          </p:nvPr>
        </p:nvSpPr>
        <p:spPr>
          <a:xfrm>
            <a:off x="762000" y="4724400"/>
            <a:ext cx="6858000" cy="1437804"/>
          </a:xfrm>
        </p:spPr>
        <p:txBody>
          <a:bodyPr>
            <a:normAutofit fontScale="77500" lnSpcReduction="20000"/>
          </a:bodyPr>
          <a:lstStyle/>
          <a:p>
            <a:r>
              <a:rPr lang="it-IT" sz="4300" b="1" dirty="0" smtClean="0"/>
              <a:t>Le diversità socio-culturali : </a:t>
            </a:r>
          </a:p>
          <a:p>
            <a:r>
              <a:rPr lang="it-IT" sz="4300" b="1" dirty="0" smtClean="0"/>
              <a:t>il nodo dell’accoglienza</a:t>
            </a:r>
          </a:p>
          <a:p>
            <a:r>
              <a:rPr lang="it-IT" b="1" dirty="0" smtClean="0"/>
              <a:t>Giulianova, 27 marzo 2015</a:t>
            </a:r>
          </a:p>
          <a:p>
            <a:endParaRPr lang="it-IT" b="1" dirty="0"/>
          </a:p>
          <a:p>
            <a:endParaRPr lang="it-IT" b="1" dirty="0" smtClean="0"/>
          </a:p>
          <a:p>
            <a:endParaRPr lang="it-IT" b="1" dirty="0"/>
          </a:p>
        </p:txBody>
      </p:sp>
    </p:spTree>
    <p:extLst>
      <p:ext uri="{BB962C8B-B14F-4D97-AF65-F5344CB8AC3E}">
        <p14:creationId xmlns:p14="http://schemas.microsoft.com/office/powerpoint/2010/main" val="23910875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17759"/>
            <a:ext cx="7543800" cy="4542043"/>
          </a:xfrm>
        </p:spPr>
        <p:txBody>
          <a:bodyPr>
            <a:normAutofit fontScale="92500" lnSpcReduction="20000"/>
          </a:bodyPr>
          <a:lstStyle/>
          <a:p>
            <a:pPr marL="0" indent="0" algn="just">
              <a:buNone/>
            </a:pPr>
            <a:r>
              <a:rPr lang="it-IT" dirty="0" smtClean="0"/>
              <a:t>Nella II accoglienza, la Cooperativa Sociale  Domus </a:t>
            </a:r>
            <a:r>
              <a:rPr lang="it-IT" dirty="0" err="1" smtClean="0"/>
              <a:t>Caritatis</a:t>
            </a:r>
            <a:r>
              <a:rPr lang="it-IT" dirty="0" smtClean="0"/>
              <a:t>  </a:t>
            </a:r>
            <a:r>
              <a:rPr lang="it-IT" dirty="0" smtClean="0"/>
              <a:t>ente </a:t>
            </a:r>
            <a:r>
              <a:rPr lang="it-IT" dirty="0" smtClean="0"/>
              <a:t>gestore dei progetti Teramo (uomini singoli) e </a:t>
            </a:r>
            <a:r>
              <a:rPr lang="it-IT" dirty="0" err="1" smtClean="0"/>
              <a:t>Sprar</a:t>
            </a:r>
            <a:r>
              <a:rPr lang="it-IT" dirty="0" smtClean="0"/>
              <a:t> Roseto degli Abruzzi (nuclei famigliari),  ai servizi sopra elencati si aggiunge una maggiore attenzione all’inclusione sociale, al perfezionamento della lingua, la consulenza legale,  l’inserimento </a:t>
            </a:r>
            <a:r>
              <a:rPr lang="it-IT" dirty="0" smtClean="0"/>
              <a:t>lavorativo/orientamento lavorativo </a:t>
            </a:r>
            <a:r>
              <a:rPr lang="it-IT" dirty="0" smtClean="0"/>
              <a:t>ed </a:t>
            </a:r>
            <a:r>
              <a:rPr lang="it-IT" dirty="0" smtClean="0"/>
              <a:t>abitativo, la formazione e la riqualificazione  professionale. La finalità è la creazione di percorsi di autonomia personale da realizzare anche attraverso l’accoglienza  </a:t>
            </a:r>
            <a:r>
              <a:rPr lang="it-IT" dirty="0" smtClean="0"/>
              <a:t>in appartamenti </a:t>
            </a:r>
            <a:r>
              <a:rPr lang="it-IT" dirty="0" smtClean="0"/>
              <a:t>da 4 a 7 posti, dislocati in vari quartieri del territorio comunale, dove i beneficiari  </a:t>
            </a:r>
            <a:r>
              <a:rPr lang="it-IT" dirty="0" smtClean="0"/>
              <a:t>vivono in </a:t>
            </a:r>
            <a:r>
              <a:rPr lang="it-IT" dirty="0" smtClean="0"/>
              <a:t>autonomia per quanto riguarda  pulizia e  preparazione</a:t>
            </a:r>
            <a:r>
              <a:rPr lang="it-IT" dirty="0" smtClean="0"/>
              <a:t>  pasti, e vengono supportati quotidianamente dall’equipe multi- professionale (psicologo, assistente sociale, mediatori, educatrice, operatori sociale, ecc.) del progetto.</a:t>
            </a:r>
            <a:endParaRPr lang="it-IT" dirty="0" smtClean="0"/>
          </a:p>
          <a:p>
            <a:pPr marL="0" indent="0" algn="just">
              <a:buNone/>
            </a:pPr>
            <a:r>
              <a:rPr lang="it-IT" dirty="0" smtClean="0"/>
              <a:t> </a:t>
            </a:r>
          </a:p>
        </p:txBody>
      </p:sp>
    </p:spTree>
    <p:extLst>
      <p:ext uri="{BB962C8B-B14F-4D97-AF65-F5344CB8AC3E}">
        <p14:creationId xmlns:p14="http://schemas.microsoft.com/office/powerpoint/2010/main" val="830352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marL="0" indent="0">
              <a:buNone/>
            </a:pPr>
            <a:endParaRPr lang="it-IT" dirty="0" smtClean="0"/>
          </a:p>
          <a:p>
            <a:pPr marL="0" indent="0" algn="just">
              <a:buNone/>
            </a:pPr>
            <a:r>
              <a:rPr lang="it-IT" dirty="0" smtClean="0"/>
              <a:t>Il progetto </a:t>
            </a:r>
            <a:r>
              <a:rPr lang="it-IT" dirty="0" err="1" smtClean="0"/>
              <a:t>Sprar</a:t>
            </a:r>
            <a:r>
              <a:rPr lang="it-IT" dirty="0" smtClean="0"/>
              <a:t> di Roseto degli Abruzzi, che ha come destinatari i nuclei famigliari ha accolto, dall’aprile 2014, 16 nuclei famigliari per un totale di 58 beneficiari di cui 24 minorenni (5 dei quali nel progetto). Il progetto </a:t>
            </a:r>
            <a:r>
              <a:rPr lang="it-IT" dirty="0" err="1" smtClean="0"/>
              <a:t>Sprar</a:t>
            </a:r>
            <a:r>
              <a:rPr lang="it-IT" dirty="0" smtClean="0"/>
              <a:t> di Teramo ha accolto, dal marzo 2014 ad oggi 141 beneficiari tutti uomini singoli.</a:t>
            </a:r>
          </a:p>
          <a:p>
            <a:pPr marL="0" indent="0" algn="just">
              <a:buNone/>
            </a:pPr>
            <a:r>
              <a:rPr lang="it-IT" dirty="0" smtClean="0"/>
              <a:t> </a:t>
            </a:r>
            <a:r>
              <a:rPr lang="it-IT" dirty="0"/>
              <a:t>Il periodo di permanenza è più lungo e varia a seconda dei tempi di convocazione in sede di commissione per il rilascio dello status di rifugiato politico o protezione internazionale</a:t>
            </a:r>
          </a:p>
          <a:p>
            <a:endParaRPr lang="it-IT" dirty="0"/>
          </a:p>
        </p:txBody>
      </p:sp>
    </p:spTree>
    <p:extLst>
      <p:ext uri="{BB962C8B-B14F-4D97-AF65-F5344CB8AC3E}">
        <p14:creationId xmlns:p14="http://schemas.microsoft.com/office/powerpoint/2010/main" val="212037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5924" y="487630"/>
            <a:ext cx="7640672" cy="5148450"/>
          </a:xfrm>
        </p:spPr>
        <p:txBody>
          <a:bodyPr>
            <a:normAutofit fontScale="40000" lnSpcReduction="20000"/>
          </a:bodyPr>
          <a:lstStyle/>
          <a:p>
            <a:endParaRPr lang="it-IT" sz="2600" dirty="0" smtClean="0">
              <a:solidFill>
                <a:schemeClr val="tx1"/>
              </a:solidFill>
            </a:endParaRPr>
          </a:p>
          <a:p>
            <a:endParaRPr lang="it-IT" sz="2600" dirty="0">
              <a:solidFill>
                <a:schemeClr val="tx1"/>
              </a:solidFill>
            </a:endParaRPr>
          </a:p>
          <a:p>
            <a:endParaRPr lang="it-IT" sz="2600" dirty="0" smtClean="0">
              <a:solidFill>
                <a:schemeClr val="tx1"/>
              </a:solidFill>
            </a:endParaRPr>
          </a:p>
          <a:p>
            <a:pPr marL="0" indent="0">
              <a:buNone/>
            </a:pPr>
            <a:endParaRPr lang="it-IT" sz="3800" dirty="0" smtClean="0">
              <a:solidFill>
                <a:schemeClr val="tx1"/>
              </a:solidFill>
            </a:endParaRPr>
          </a:p>
          <a:p>
            <a:pPr algn="just"/>
            <a:r>
              <a:rPr lang="it-IT" sz="5100" dirty="0">
                <a:solidFill>
                  <a:schemeClr val="tx1"/>
                </a:solidFill>
              </a:rPr>
              <a:t>L’ Italia per gran parte della sua storia è stato un paese di emigrazione e si stima che tra il 1876 e il 1976 partirono 24 milioni di </a:t>
            </a:r>
            <a:r>
              <a:rPr lang="it-IT" sz="5100" dirty="0" smtClean="0">
                <a:solidFill>
                  <a:schemeClr val="tx1"/>
                </a:solidFill>
              </a:rPr>
              <a:t>persone.  In realtà ancora oggi il 7,3% della popolazione residente in Italia vive fuori dai confini nazionali (dall’Abruzzo </a:t>
            </a:r>
            <a:r>
              <a:rPr lang="it-IT" sz="5100" dirty="0" smtClean="0">
                <a:solidFill>
                  <a:schemeClr val="tx1"/>
                </a:solidFill>
              </a:rPr>
              <a:t>67.645 persone  </a:t>
            </a:r>
            <a:r>
              <a:rPr lang="it-IT" sz="5100" dirty="0" smtClean="0">
                <a:solidFill>
                  <a:schemeClr val="tx1"/>
                </a:solidFill>
              </a:rPr>
              <a:t>sono partite per l’ Argentina, la Svizzera e il Belgio)</a:t>
            </a:r>
          </a:p>
          <a:p>
            <a:pPr algn="just"/>
            <a:endParaRPr lang="it-IT" sz="5100" dirty="0">
              <a:solidFill>
                <a:schemeClr val="tx1"/>
              </a:solidFill>
            </a:endParaRPr>
          </a:p>
          <a:p>
            <a:pPr algn="just"/>
            <a:r>
              <a:rPr lang="it-IT" sz="5100" dirty="0" smtClean="0"/>
              <a:t>In </a:t>
            </a:r>
            <a:r>
              <a:rPr lang="it-IT" sz="5100" dirty="0"/>
              <a:t>particolare, nel </a:t>
            </a:r>
            <a:r>
              <a:rPr lang="it-IT" sz="5100" dirty="0" smtClean="0"/>
              <a:t>1973  l’Italia ebbe per la prima volta un leggerissimo saldo migratorio (101 ingressi ogni 100 espatri), il flusso di stranieri cominciò a prendere consistenza verso la fine degli anni settanta , sia per la politica delle </a:t>
            </a:r>
            <a:r>
              <a:rPr lang="it-IT" sz="5100" i="1" dirty="0" smtClean="0"/>
              <a:t>porte aperte praticate </a:t>
            </a:r>
            <a:r>
              <a:rPr lang="it-IT" sz="5100" dirty="0" smtClean="0"/>
              <a:t>dall’Italia che per le politiche restrittive adottate dagli altri paese. Un anno dopo, nel 1982 veniva proposto un primo programma di regolarizzazione per i cittadini stranieri privi di documenti.</a:t>
            </a:r>
          </a:p>
          <a:p>
            <a:pPr algn="just"/>
            <a:endParaRPr lang="it-IT" sz="5100" dirty="0" smtClean="0"/>
          </a:p>
          <a:p>
            <a:pPr algn="just"/>
            <a:r>
              <a:rPr lang="it-IT" sz="5100" dirty="0" smtClean="0"/>
              <a:t>Nel 1991 il numero degli stranieri era raddoppiato passando a 625.000</a:t>
            </a:r>
            <a:r>
              <a:rPr lang="it-IT" sz="5100" dirty="0">
                <a:solidFill>
                  <a:schemeClr val="tx1"/>
                </a:solidFill>
              </a:rPr>
              <a:t> </a:t>
            </a:r>
            <a:r>
              <a:rPr lang="it-IT" sz="5100" dirty="0" smtClean="0">
                <a:solidFill>
                  <a:schemeClr val="tx1"/>
                </a:solidFill>
              </a:rPr>
              <a:t>-  </a:t>
            </a:r>
            <a:r>
              <a:rPr lang="it-IT" sz="5100" dirty="0">
                <a:solidFill>
                  <a:schemeClr val="tx1"/>
                </a:solidFill>
              </a:rPr>
              <a:t>“immigrazione di massa” </a:t>
            </a:r>
            <a:r>
              <a:rPr lang="it-IT" sz="5100" dirty="0" smtClean="0">
                <a:solidFill>
                  <a:schemeClr val="tx1"/>
                </a:solidFill>
              </a:rPr>
              <a:t>dall’Albania</a:t>
            </a:r>
            <a:endParaRPr lang="it-IT" sz="5100" dirty="0">
              <a:hlinkClick r:id="rId2"/>
            </a:endParaRPr>
          </a:p>
          <a:p>
            <a:endParaRPr lang="it-IT" sz="2600" dirty="0" smtClean="0">
              <a:solidFill>
                <a:schemeClr val="tx1"/>
              </a:solidFill>
            </a:endParaRPr>
          </a:p>
          <a:p>
            <a:endParaRPr lang="it-IT" sz="2600" dirty="0">
              <a:solidFill>
                <a:schemeClr val="tx1"/>
              </a:solidFill>
              <a:hlinkClick r:id="rId3"/>
            </a:endParaRPr>
          </a:p>
          <a:p>
            <a:endParaRPr lang="it-IT" dirty="0">
              <a:solidFill>
                <a:schemeClr val="tx1"/>
              </a:solidFill>
            </a:endParaRPr>
          </a:p>
        </p:txBody>
      </p:sp>
    </p:spTree>
    <p:extLst>
      <p:ext uri="{BB962C8B-B14F-4D97-AF65-F5344CB8AC3E}">
        <p14:creationId xmlns:p14="http://schemas.microsoft.com/office/powerpoint/2010/main" val="20598827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430928"/>
            <a:ext cx="7543800" cy="4141072"/>
          </a:xfrm>
        </p:spPr>
        <p:txBody>
          <a:bodyPr>
            <a:normAutofit/>
          </a:bodyPr>
          <a:lstStyle/>
          <a:p>
            <a:pPr marL="0" indent="0">
              <a:buNone/>
            </a:pPr>
            <a:r>
              <a:rPr lang="it-IT" dirty="0"/>
              <a:t>Negli </a:t>
            </a:r>
            <a:r>
              <a:rPr lang="it-IT" dirty="0" smtClean="0"/>
              <a:t>anni novanta il saldo migratorio ha continuato a crescere e dal 1993 è </a:t>
            </a:r>
            <a:r>
              <a:rPr lang="it-IT" b="1" dirty="0" smtClean="0"/>
              <a:t>diventato il solo responsabile della crescita demografica della popolazione italiana</a:t>
            </a:r>
          </a:p>
          <a:p>
            <a:pPr marL="0" indent="0">
              <a:buNone/>
            </a:pPr>
            <a:endParaRPr lang="it-IT" b="1" dirty="0">
              <a:solidFill>
                <a:schemeClr val="tx1"/>
              </a:solidFill>
            </a:endParaRPr>
          </a:p>
          <a:p>
            <a:pPr marL="0" indent="0">
              <a:buNone/>
            </a:pPr>
            <a:r>
              <a:rPr lang="it-IT" dirty="0"/>
              <a:t>Forse è necessario un cambiamento di mentalità e di sentimenti avversi allo straniero inteso come predatore di lavoro, terra…</a:t>
            </a:r>
          </a:p>
          <a:p>
            <a:pPr marL="0" indent="0">
              <a:buNone/>
            </a:pPr>
            <a:endParaRPr lang="it-IT" b="1" dirty="0" smtClean="0">
              <a:solidFill>
                <a:schemeClr val="tx1"/>
              </a:solidFill>
            </a:endParaRPr>
          </a:p>
        </p:txBody>
      </p:sp>
    </p:spTree>
    <p:extLst>
      <p:ext uri="{BB962C8B-B14F-4D97-AF65-F5344CB8AC3E}">
        <p14:creationId xmlns:p14="http://schemas.microsoft.com/office/powerpoint/2010/main" val="9409463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Oggi gli immigrati “regolari” sono circa il 7% della popolazione totale anche se la percezione che gli Italiani hanno della loro presenza è    molto maggiore (30%) (</a:t>
            </a:r>
            <a:r>
              <a:rPr lang="it-IT" dirty="0" err="1" smtClean="0"/>
              <a:t>Ipsos</a:t>
            </a:r>
            <a:r>
              <a:rPr lang="it-IT" dirty="0" smtClean="0"/>
              <a:t> Mori su </a:t>
            </a:r>
            <a:r>
              <a:rPr lang="it-IT" i="1" dirty="0" smtClean="0"/>
              <a:t>i pericoli della percezione)</a:t>
            </a:r>
            <a:endParaRPr lang="it-IT" dirty="0" smtClean="0"/>
          </a:p>
          <a:p>
            <a:r>
              <a:rPr lang="it-IT" dirty="0" smtClean="0"/>
              <a:t>Questo perché nel nostro paese c’è una percezione della realtà che spesso no risponde a verità. Cattiva informazione, pregiudizi, pessimismo e rassegnazione …</a:t>
            </a:r>
          </a:p>
        </p:txBody>
      </p:sp>
    </p:spTree>
    <p:extLst>
      <p:ext uri="{BB962C8B-B14F-4D97-AF65-F5344CB8AC3E}">
        <p14:creationId xmlns:p14="http://schemas.microsoft.com/office/powerpoint/2010/main" val="23965742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800"/>
            <a:ext cx="7543800" cy="5097714"/>
          </a:xfrm>
        </p:spPr>
        <p:txBody>
          <a:bodyPr>
            <a:normAutofit lnSpcReduction="10000"/>
          </a:bodyPr>
          <a:lstStyle/>
          <a:p>
            <a:pPr marL="0" indent="0" algn="just">
              <a:buNone/>
            </a:pPr>
            <a:r>
              <a:rPr lang="it-IT" dirty="0" smtClean="0"/>
              <a:t>La provincia di Teramo, è quella che in Abruzzo ha la maggiore presenza d’immigrati inseriti in ambito lavorativo, ciò a testimonianza del fatto che trattasi di forza giovane venuta con idee precise ed anche frutto di “politiche” a favore dell’integrazione . Pensiamo infatti alle diverse realtà presenti nel Consiglio Territoriale per l’Immigrazione coordinato dalla  Prefettura e ai membri della commissione che ha lavorato in vista di questo convegno  ( </a:t>
            </a:r>
            <a:r>
              <a:rPr lang="it-IT" dirty="0" smtClean="0"/>
              <a:t>la Caritas Diocesana di Teramo Ari, </a:t>
            </a:r>
            <a:r>
              <a:rPr lang="it-IT" dirty="0" smtClean="0"/>
              <a:t>l’Associazione  On The Road, la Domus </a:t>
            </a:r>
            <a:r>
              <a:rPr lang="it-IT" dirty="0" err="1" smtClean="0"/>
              <a:t>Caritatis</a:t>
            </a:r>
            <a:r>
              <a:rPr lang="it-IT" dirty="0" smtClean="0"/>
              <a:t>, il </a:t>
            </a:r>
            <a:r>
              <a:rPr lang="it-IT" dirty="0" err="1" smtClean="0"/>
              <a:t>Gus</a:t>
            </a:r>
            <a:r>
              <a:rPr lang="it-IT" dirty="0" smtClean="0"/>
              <a:t>, la Cooperativa Sociale Solidarietà Aprutina, la </a:t>
            </a:r>
            <a:r>
              <a:rPr lang="it-IT" dirty="0" smtClean="0"/>
              <a:t>Asl, la Fenice</a:t>
            </a:r>
            <a:r>
              <a:rPr lang="it-IT" dirty="0" smtClean="0"/>
              <a:t>, l’Ufficio Scolastico Provinciale,  L’Università degli Studi di Teramo, l’Associazione Studi Giuridici sull’immigrazione,  </a:t>
            </a:r>
            <a:r>
              <a:rPr lang="it-IT" dirty="0" smtClean="0"/>
              <a:t>la Prefettura, la Provincia, </a:t>
            </a:r>
            <a:r>
              <a:rPr lang="it-IT" dirty="0" smtClean="0"/>
              <a:t>il  </a:t>
            </a:r>
            <a:r>
              <a:rPr lang="it-IT" dirty="0" smtClean="0"/>
              <a:t>Comuni di </a:t>
            </a:r>
            <a:r>
              <a:rPr lang="it-IT" dirty="0" smtClean="0"/>
              <a:t>Teramo)</a:t>
            </a:r>
            <a:endParaRPr lang="it-IT" dirty="0" smtClean="0"/>
          </a:p>
          <a:p>
            <a:pPr marL="0" indent="0" algn="just">
              <a:buNone/>
            </a:pPr>
            <a:endParaRPr lang="it-IT" dirty="0" smtClean="0"/>
          </a:p>
        </p:txBody>
      </p:sp>
    </p:spTree>
    <p:extLst>
      <p:ext uri="{BB962C8B-B14F-4D97-AF65-F5344CB8AC3E}">
        <p14:creationId xmlns:p14="http://schemas.microsoft.com/office/powerpoint/2010/main" val="12349999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800"/>
            <a:ext cx="7543800" cy="5120394"/>
          </a:xfrm>
        </p:spPr>
        <p:txBody>
          <a:bodyPr>
            <a:normAutofit/>
          </a:bodyPr>
          <a:lstStyle/>
          <a:p>
            <a:pPr marL="0" indent="0" algn="just">
              <a:buNone/>
            </a:pPr>
            <a:r>
              <a:rPr lang="it-IT" dirty="0" smtClean="0"/>
              <a:t>E’ importante far emergere le buone prassi:</a:t>
            </a:r>
          </a:p>
          <a:p>
            <a:pPr marL="0" indent="0" algn="just">
              <a:buNone/>
            </a:pPr>
            <a:r>
              <a:rPr lang="it-IT" dirty="0" smtClean="0"/>
              <a:t>- Protocolli attuati tra la Prefettura di Teramo  e gli organismi territoriali (Asl, servizi accoglienza, comuni...)</a:t>
            </a:r>
          </a:p>
          <a:p>
            <a:pPr marL="0" indent="0" algn="just">
              <a:buNone/>
            </a:pPr>
            <a:r>
              <a:rPr lang="it-IT" dirty="0" smtClean="0"/>
              <a:t>- Corsi di apprendimento della lingua italiana, e di formazione professionale come assistente famigliare </a:t>
            </a:r>
          </a:p>
          <a:p>
            <a:pPr marL="0" indent="0" algn="just">
              <a:buNone/>
            </a:pPr>
            <a:r>
              <a:rPr lang="it-IT" dirty="0" smtClean="0"/>
              <a:t>- Percorsi personalizzati d’inclusione sociale lavorativa, per vittime di sfruttamento lavorativo, tratta, violenza di genere</a:t>
            </a:r>
          </a:p>
          <a:p>
            <a:pPr algn="just">
              <a:buFontTx/>
              <a:buChar char="-"/>
            </a:pPr>
            <a:r>
              <a:rPr lang="it-IT" dirty="0" smtClean="0"/>
              <a:t>Consulenza legale  </a:t>
            </a:r>
          </a:p>
          <a:p>
            <a:pPr algn="just">
              <a:buFontTx/>
              <a:buChar char="-"/>
            </a:pPr>
            <a:r>
              <a:rPr lang="it-IT" dirty="0" smtClean="0"/>
              <a:t>Orientamento Sanitario </a:t>
            </a:r>
            <a:endParaRPr lang="it-IT" dirty="0"/>
          </a:p>
          <a:p>
            <a:pPr marL="0" indent="0" algn="just">
              <a:buNone/>
            </a:pPr>
            <a:r>
              <a:rPr lang="it-IT" dirty="0" smtClean="0"/>
              <a:t>- Segretariato Sociale</a:t>
            </a:r>
          </a:p>
          <a:p>
            <a:pPr marL="0" indent="0">
              <a:buNone/>
            </a:pPr>
            <a:endParaRPr lang="it-IT" dirty="0"/>
          </a:p>
        </p:txBody>
      </p:sp>
    </p:spTree>
    <p:extLst>
      <p:ext uri="{BB962C8B-B14F-4D97-AF65-F5344CB8AC3E}">
        <p14:creationId xmlns:p14="http://schemas.microsoft.com/office/powerpoint/2010/main" val="32521009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799"/>
            <a:ext cx="7543800" cy="4542043"/>
          </a:xfrm>
        </p:spPr>
        <p:txBody>
          <a:bodyPr/>
          <a:lstStyle/>
          <a:p>
            <a:pPr marL="0" indent="0" algn="just">
              <a:buNone/>
            </a:pPr>
            <a:r>
              <a:rPr lang="it-IT" dirty="0" smtClean="0"/>
              <a:t>Il nostro intervento quindi non vuole “ lamentare” delle mancanze  e delle inadempienze delle Istituzioni, ma sollecitare e ricostruire  il nostro senso di responsabilità individuale e corresponsabilità civile e sociale, valorizzando ciò che è presente, dare valore alle azioni sociali, </a:t>
            </a:r>
            <a:r>
              <a:rPr lang="it-IT" dirty="0" err="1" smtClean="0"/>
              <a:t>affinchè</a:t>
            </a:r>
            <a:r>
              <a:rPr lang="it-IT" dirty="0" smtClean="0"/>
              <a:t> esse stesse siano generatori di ricchezza</a:t>
            </a:r>
            <a:r>
              <a:rPr lang="it-IT" dirty="0"/>
              <a:t>.</a:t>
            </a:r>
            <a:r>
              <a:rPr lang="it-IT" dirty="0" smtClean="0"/>
              <a:t> </a:t>
            </a:r>
          </a:p>
          <a:p>
            <a:pPr marL="0" indent="0">
              <a:buNone/>
            </a:pPr>
            <a:endParaRPr lang="it-IT" dirty="0"/>
          </a:p>
        </p:txBody>
      </p:sp>
    </p:spTree>
    <p:extLst>
      <p:ext uri="{BB962C8B-B14F-4D97-AF65-F5344CB8AC3E}">
        <p14:creationId xmlns:p14="http://schemas.microsoft.com/office/powerpoint/2010/main" val="11958627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799"/>
            <a:ext cx="7543800" cy="5052353"/>
          </a:xfrm>
        </p:spPr>
        <p:txBody>
          <a:bodyPr/>
          <a:lstStyle/>
          <a:p>
            <a:pPr marL="0" indent="0" algn="just">
              <a:buNone/>
            </a:pPr>
            <a:r>
              <a:rPr lang="it-IT" dirty="0"/>
              <a:t>A tal proposito è importante </a:t>
            </a:r>
            <a:r>
              <a:rPr lang="it-IT" dirty="0" smtClean="0"/>
              <a:t>promuovere:</a:t>
            </a:r>
          </a:p>
          <a:p>
            <a:pPr marL="0" indent="0" algn="just">
              <a:buNone/>
            </a:pPr>
            <a:r>
              <a:rPr lang="it-IT" dirty="0"/>
              <a:t>	</a:t>
            </a:r>
            <a:r>
              <a:rPr lang="it-IT" dirty="0" smtClean="0"/>
              <a:t>La </a:t>
            </a:r>
            <a:r>
              <a:rPr lang="it-IT" dirty="0"/>
              <a:t>conoscenza della Rete </a:t>
            </a:r>
            <a:r>
              <a:rPr lang="it-IT" dirty="0" smtClean="0"/>
              <a:t>Istituzionale </a:t>
            </a:r>
            <a:r>
              <a:rPr lang="it-IT" dirty="0"/>
              <a:t>dei </a:t>
            </a:r>
            <a:r>
              <a:rPr lang="it-IT" dirty="0" smtClean="0"/>
              <a:t>servizi territoriali </a:t>
            </a:r>
            <a:r>
              <a:rPr lang="it-IT" dirty="0"/>
              <a:t>della Provincia di Teramo, non solo come organo istituzionale fine a se stesso , ma come strumento </a:t>
            </a:r>
            <a:r>
              <a:rPr lang="it-IT" dirty="0" smtClean="0"/>
              <a:t>efficace al pari delle reti informali che si costituiscono spontaneamente tra chi opera nello stesso settore. </a:t>
            </a:r>
          </a:p>
          <a:p>
            <a:pPr marL="0" indent="0" algn="just">
              <a:buNone/>
            </a:pPr>
            <a:r>
              <a:rPr lang="it-IT" dirty="0"/>
              <a:t>	</a:t>
            </a:r>
            <a:r>
              <a:rPr lang="it-IT" dirty="0" smtClean="0"/>
              <a:t>Lo spirito di interazione dovrebbe essere quello dello scambio d’esperienze e delle modalità d’intervento.</a:t>
            </a:r>
            <a:endParaRPr lang="it-IT" dirty="0"/>
          </a:p>
        </p:txBody>
      </p:sp>
    </p:spTree>
    <p:extLst>
      <p:ext uri="{BB962C8B-B14F-4D97-AF65-F5344CB8AC3E}">
        <p14:creationId xmlns:p14="http://schemas.microsoft.com/office/powerpoint/2010/main" val="210704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r>
              <a:rPr lang="it-IT" dirty="0" smtClean="0"/>
              <a:t>Diffondere un sano realismo: far conoscere esperienze significative e buone prassi dato che spesso i cittadini non ne sono al corrente ( sensibilizzazione del territorio)</a:t>
            </a:r>
          </a:p>
          <a:p>
            <a:pPr algn="just"/>
            <a:r>
              <a:rPr lang="it-IT" dirty="0" smtClean="0"/>
              <a:t>Dare sostenibilità e futuro ad interventi sposso legati a risorse progettuali annuali tenendo conto dell’efficienza e dei risultati che producono. </a:t>
            </a:r>
          </a:p>
          <a:p>
            <a:pPr algn="just"/>
            <a:r>
              <a:rPr lang="it-IT" dirty="0" smtClean="0"/>
              <a:t>Creare le condizioni </a:t>
            </a:r>
            <a:r>
              <a:rPr lang="it-IT" dirty="0" err="1" smtClean="0"/>
              <a:t>affinchè</a:t>
            </a:r>
            <a:r>
              <a:rPr lang="it-IT" dirty="0" smtClean="0"/>
              <a:t> tutti gli attori dei vari progetti  si sentano attivi (promotori e beneficiari)</a:t>
            </a:r>
            <a:endParaRPr lang="it-IT" dirty="0"/>
          </a:p>
        </p:txBody>
      </p:sp>
      <p:sp>
        <p:nvSpPr>
          <p:cNvPr id="2" name="CasellaDiTesto 1"/>
          <p:cNvSpPr txBox="1"/>
          <p:nvPr/>
        </p:nvSpPr>
        <p:spPr>
          <a:xfrm>
            <a:off x="1496832" y="2290725"/>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248068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2800" dirty="0" smtClean="0">
                <a:latin typeface="+mn-lt"/>
              </a:rPr>
              <a:t> </a:t>
            </a:r>
            <a:br>
              <a:rPr lang="it-IT" sz="2800" dirty="0" smtClean="0">
                <a:latin typeface="+mn-lt"/>
              </a:rPr>
            </a:br>
            <a:r>
              <a:rPr lang="it-IT" sz="2800" dirty="0">
                <a:latin typeface="+mn-lt"/>
              </a:rPr>
              <a:t/>
            </a:r>
            <a:br>
              <a:rPr lang="it-IT" sz="2800" dirty="0">
                <a:latin typeface="+mn-lt"/>
              </a:rPr>
            </a:br>
            <a:r>
              <a:rPr lang="it-IT" sz="2800" dirty="0" smtClean="0">
                <a:latin typeface="+mn-lt"/>
              </a:rPr>
              <a:t>Il titolo non può che evocare immagini come queste alle quali forse siamo ormai abituati senza pensare che dal 2011 il fenomeno ha assunto numeri sempre più elevati che fanno parlare ancora oggi in termini di  emergenza. Si tratta prevalentemente di gente in fuga da guerre, paure, povertà…</a:t>
            </a:r>
            <a:endParaRPr lang="it-IT" sz="2800" dirty="0">
              <a:latin typeface="+mn-lt"/>
            </a:endParaRPr>
          </a:p>
        </p:txBody>
      </p:sp>
      <p:pic>
        <p:nvPicPr>
          <p:cNvPr id="4" name="Immagine 3"/>
          <p:cNvPicPr>
            <a:picLocks noChangeAspect="1"/>
          </p:cNvPicPr>
          <p:nvPr/>
        </p:nvPicPr>
        <p:blipFill>
          <a:blip r:embed="rId2"/>
          <a:stretch>
            <a:fillRect/>
          </a:stretch>
        </p:blipFill>
        <p:spPr>
          <a:xfrm>
            <a:off x="698500" y="461440"/>
            <a:ext cx="7747000" cy="2691141"/>
          </a:xfrm>
          <a:prstGeom prst="rect">
            <a:avLst/>
          </a:prstGeom>
        </p:spPr>
      </p:pic>
    </p:spTree>
    <p:extLst>
      <p:ext uri="{BB962C8B-B14F-4D97-AF65-F5344CB8AC3E}">
        <p14:creationId xmlns:p14="http://schemas.microsoft.com/office/powerpoint/2010/main" val="14045424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442269"/>
            <a:ext cx="7543800" cy="5443307"/>
          </a:xfrm>
        </p:spPr>
        <p:txBody>
          <a:bodyPr>
            <a:normAutofit fontScale="70000" lnSpcReduction="20000"/>
          </a:bodyPr>
          <a:lstStyle/>
          <a:p>
            <a:r>
              <a:rPr lang="it-IT" sz="3800" dirty="0" smtClean="0"/>
              <a:t>Promuovere e dare credito  :</a:t>
            </a:r>
          </a:p>
          <a:p>
            <a:pPr marL="0" indent="0" algn="just">
              <a:buNone/>
            </a:pPr>
            <a:r>
              <a:rPr lang="it-IT" sz="3800" dirty="0" smtClean="0"/>
              <a:t>	- al Volontariato come capitale umano e sociale favorire convenzioni con l’università per l’attivazione di tirocini, scambi culturali e linguistici, stilare protocolli con Enti Pubblici </a:t>
            </a:r>
            <a:r>
              <a:rPr lang="it-IT" sz="3800" dirty="0" err="1" smtClean="0"/>
              <a:t>affinchè</a:t>
            </a:r>
            <a:r>
              <a:rPr lang="it-IT" sz="3800" dirty="0" smtClean="0"/>
              <a:t> gli inoccupati fra cui anche i nostri giovani immigrati possano generare risorse utili al territorio soprattutto in ambito socio-sanitario. </a:t>
            </a:r>
            <a:r>
              <a:rPr lang="it-IT" sz="3800" dirty="0"/>
              <a:t>S</a:t>
            </a:r>
            <a:r>
              <a:rPr lang="it-IT" sz="3800" dirty="0" smtClean="0"/>
              <a:t>pesso interventi nel sociale prevengono problemi di carattere sanitario come ad esempio disagi psichici, depressioni ed incapacità a reagire a situazioni di difficoltà e  conseguenti stati di autoesclusione dalla società. </a:t>
            </a:r>
          </a:p>
          <a:p>
            <a:pPr marL="0" indent="0" algn="just">
              <a:buNone/>
            </a:pPr>
            <a:r>
              <a:rPr lang="it-IT" sz="3800" dirty="0" smtClean="0"/>
              <a:t>	</a:t>
            </a:r>
            <a:r>
              <a:rPr lang="it-IT" dirty="0" smtClean="0"/>
              <a:t>	</a:t>
            </a:r>
          </a:p>
          <a:p>
            <a:pPr marL="0" indent="0" algn="just">
              <a:buNone/>
            </a:pPr>
            <a:r>
              <a:rPr lang="it-IT" dirty="0"/>
              <a:t>	</a:t>
            </a:r>
          </a:p>
        </p:txBody>
      </p:sp>
    </p:spTree>
    <p:extLst>
      <p:ext uri="{BB962C8B-B14F-4D97-AF65-F5344CB8AC3E}">
        <p14:creationId xmlns:p14="http://schemas.microsoft.com/office/powerpoint/2010/main" val="28152476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453609"/>
            <a:ext cx="7543800" cy="4118391"/>
          </a:xfrm>
        </p:spPr>
        <p:txBody>
          <a:bodyPr>
            <a:normAutofit fontScale="92500" lnSpcReduction="10000"/>
          </a:bodyPr>
          <a:lstStyle/>
          <a:p>
            <a:pPr marL="0" indent="0" algn="just">
              <a:buNone/>
            </a:pPr>
            <a:endParaRPr lang="it-IT" dirty="0" smtClean="0"/>
          </a:p>
          <a:p>
            <a:pPr marL="0" indent="0" algn="just">
              <a:buNone/>
            </a:pPr>
            <a:r>
              <a:rPr lang="it-IT" dirty="0" smtClean="0"/>
              <a:t>- Alla Mediazione</a:t>
            </a:r>
            <a:r>
              <a:rPr lang="it-IT" dirty="0"/>
              <a:t>, sarebbe necessario un albo regionale presso il quale accreditare una figura professionale come quella del mediatore culturale, favorendo requisiti meritocratici, esperienza lavorativa certificata, piuttosto che solo percorsi scolastici (es. persone immigrate pur non avendo titoli di studio specifici forniscono servizi di mediatore qualificati ed importanti per </a:t>
            </a:r>
            <a:r>
              <a:rPr lang="it-IT" dirty="0" smtClean="0"/>
              <a:t>l’integrazione. Succede spesso che tra gli accolti stessi vi siano persone che si fanno carico della mediazione tra l’equipe degli operatori e il gruppo , divenendo un valido aiuto e punto di riferimento per gli altri)</a:t>
            </a:r>
            <a:endParaRPr lang="it-IT" dirty="0"/>
          </a:p>
          <a:p>
            <a:pPr marL="0" indent="0">
              <a:buNone/>
            </a:pPr>
            <a:r>
              <a:rPr lang="it-IT" dirty="0"/>
              <a:t>	</a:t>
            </a:r>
          </a:p>
          <a:p>
            <a:endParaRPr lang="it-IT" dirty="0"/>
          </a:p>
        </p:txBody>
      </p:sp>
    </p:spTree>
    <p:extLst>
      <p:ext uri="{BB962C8B-B14F-4D97-AF65-F5344CB8AC3E}">
        <p14:creationId xmlns:p14="http://schemas.microsoft.com/office/powerpoint/2010/main" val="52785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pPr algn="just"/>
            <a:r>
              <a:rPr lang="it-IT" dirty="0"/>
              <a:t>- </a:t>
            </a:r>
            <a:r>
              <a:rPr lang="it-IT" dirty="0" smtClean="0"/>
              <a:t>Alla concertazione </a:t>
            </a:r>
            <a:r>
              <a:rPr lang="it-IT" dirty="0"/>
              <a:t>degli interventi, partecipazione a tavoli di progettazione e pianificazione territoriale delle realtà che operano nell’ambito dell’immigrazione e della salvaguardia delle minoranze. L’Abruzzo è la </a:t>
            </a:r>
            <a:r>
              <a:rPr lang="it-IT" dirty="0" smtClean="0"/>
              <a:t>quarta </a:t>
            </a:r>
            <a:r>
              <a:rPr lang="it-IT" dirty="0"/>
              <a:t>regione in Italia per numero d’immigrati ed allora sarebbe giusto dare loro spazi opportuni e specifici </a:t>
            </a:r>
            <a:r>
              <a:rPr lang="it-IT" dirty="0" err="1"/>
              <a:t>affinchè</a:t>
            </a:r>
            <a:r>
              <a:rPr lang="it-IT" dirty="0"/>
              <a:t> i diritti riconosciuti possano essere esercitati con parità di </a:t>
            </a:r>
            <a:r>
              <a:rPr lang="it-IT" dirty="0" smtClean="0"/>
              <a:t>condizioni. </a:t>
            </a:r>
            <a:r>
              <a:rPr lang="it-IT" dirty="0"/>
              <a:t>Nel contempo diventerà  anche  più chiara la consapevolezza e la responsabilità  di dover assumere determinati doveri ( ad es. nel nostro territorio vivono da secoli minoranze etniche rom che pur essendo cittadini italiani, non sembrano essere titolari degli stessi diritti degli italiani  e non sempre si sentono obbligati agli stessi doveri</a:t>
            </a:r>
            <a:r>
              <a:rPr lang="it-IT" dirty="0" smtClean="0"/>
              <a:t>)</a:t>
            </a:r>
            <a:endParaRPr lang="it-IT" dirty="0"/>
          </a:p>
        </p:txBody>
      </p:sp>
    </p:spTree>
    <p:extLst>
      <p:ext uri="{BB962C8B-B14F-4D97-AF65-F5344CB8AC3E}">
        <p14:creationId xmlns:p14="http://schemas.microsoft.com/office/powerpoint/2010/main" val="406437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74460"/>
            <a:ext cx="7543800" cy="3886200"/>
          </a:xfrm>
        </p:spPr>
        <p:txBody>
          <a:bodyPr/>
          <a:lstStyle/>
          <a:p>
            <a:pPr algn="just"/>
            <a:r>
              <a:rPr lang="it-IT" dirty="0" smtClean="0"/>
              <a:t>Il nodo su cui lavorare non è solo relativo  </a:t>
            </a:r>
            <a:r>
              <a:rPr lang="it-IT" dirty="0"/>
              <a:t>a</a:t>
            </a:r>
            <a:r>
              <a:rPr lang="it-IT" dirty="0" smtClean="0"/>
              <a:t>ll’accoglienza,  che pur avendo delle criticità che nel corso di un anno sono state smussate e con l’esperienza sicuramente miglioreranno ma soprattutto relativo  all’integrazione, tassello fondamentale per dare completamento ai percorsi  d’accoglienza e accompagnamento, che attualmente rappresenta una grande sfida sociale e un impegno per ciascuno di noi.</a:t>
            </a:r>
            <a:endParaRPr lang="it-IT" dirty="0"/>
          </a:p>
          <a:p>
            <a:pPr marL="0" indent="0" algn="just">
              <a:buNone/>
            </a:pPr>
            <a:endParaRPr lang="it-IT" dirty="0"/>
          </a:p>
        </p:txBody>
      </p:sp>
    </p:spTree>
    <p:extLst>
      <p:ext uri="{BB962C8B-B14F-4D97-AF65-F5344CB8AC3E}">
        <p14:creationId xmlns:p14="http://schemas.microsoft.com/office/powerpoint/2010/main" val="19461689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799"/>
            <a:ext cx="7543800" cy="5294103"/>
          </a:xfrm>
        </p:spPr>
        <p:txBody>
          <a:bodyPr>
            <a:normAutofit/>
          </a:bodyPr>
          <a:lstStyle/>
          <a:p>
            <a:r>
              <a:rPr lang="it-IT" dirty="0" smtClean="0"/>
              <a:t>Attualmente siamo di fronte a flussi misti: profughi che già avevano l’obiettivo di arrivare in Europa,  </a:t>
            </a:r>
            <a:r>
              <a:rPr lang="it-IT" dirty="0"/>
              <a:t>m</a:t>
            </a:r>
            <a:r>
              <a:rPr lang="it-IT" dirty="0" smtClean="0"/>
              <a:t>a anche tanti migranti che risiedevano in Libia da anni scappati a seguito dell’escalation di violenze e conflitti.</a:t>
            </a:r>
          </a:p>
          <a:p>
            <a:endParaRPr lang="it-IT" dirty="0" smtClean="0"/>
          </a:p>
          <a:p>
            <a:r>
              <a:rPr lang="it-IT" dirty="0" smtClean="0"/>
              <a:t>Solo a gennaio pur in assenza della missione Mare Nostrum sono giunte in Italia circa 3500 profughi contro i 2170 del 2014 (+ 65%)</a:t>
            </a:r>
          </a:p>
          <a:p>
            <a:endParaRPr lang="it-IT" dirty="0"/>
          </a:p>
        </p:txBody>
      </p:sp>
    </p:spTree>
    <p:extLst>
      <p:ext uri="{BB962C8B-B14F-4D97-AF65-F5344CB8AC3E}">
        <p14:creationId xmlns:p14="http://schemas.microsoft.com/office/powerpoint/2010/main" val="10603193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799"/>
            <a:ext cx="7543800" cy="5197653"/>
          </a:xfrm>
        </p:spPr>
        <p:txBody>
          <a:bodyPr>
            <a:normAutofit/>
          </a:bodyPr>
          <a:lstStyle/>
          <a:p>
            <a:r>
              <a:rPr lang="it-IT" dirty="0"/>
              <a:t>Anche le vittime aumentato … </a:t>
            </a:r>
            <a:r>
              <a:rPr lang="it-IT" dirty="0" smtClean="0"/>
              <a:t>l’attuale trend ci porterà a superare i morti dello scorso anno in pochi mesi e  </a:t>
            </a:r>
            <a:r>
              <a:rPr lang="it-IT" dirty="0"/>
              <a:t>l</a:t>
            </a:r>
            <a:r>
              <a:rPr lang="it-IT" dirty="0" smtClean="0"/>
              <a:t>’Europa </a:t>
            </a:r>
            <a:r>
              <a:rPr lang="it-IT" dirty="0"/>
              <a:t>guarda con occhio annoiato e distratto la tragedia che si sta consumando in questi giorni al largo delle coste di Lampedusa. </a:t>
            </a:r>
          </a:p>
          <a:p>
            <a:endParaRPr lang="it-IT" dirty="0" smtClean="0"/>
          </a:p>
          <a:p>
            <a:r>
              <a:rPr lang="it-IT" dirty="0" smtClean="0"/>
              <a:t>Delle </a:t>
            </a:r>
            <a:r>
              <a:rPr lang="it-IT" dirty="0"/>
              <a:t>loro storie e delle immagini c’è poco o nulla sui maggiori quotidiani europei e questa “assenza” dà il polso del “sentire europeo”. </a:t>
            </a:r>
          </a:p>
        </p:txBody>
      </p:sp>
    </p:spTree>
    <p:extLst>
      <p:ext uri="{BB962C8B-B14F-4D97-AF65-F5344CB8AC3E}">
        <p14:creationId xmlns:p14="http://schemas.microsoft.com/office/powerpoint/2010/main" val="22681129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a:t>Ogni Paese è sicuramente alle prese con problemi e tragedie. Le regioni orientali </a:t>
            </a:r>
            <a:r>
              <a:rPr lang="it-IT" dirty="0" smtClean="0"/>
              <a:t>dell’Ucraina, la </a:t>
            </a:r>
            <a:r>
              <a:rPr lang="it-IT" dirty="0"/>
              <a:t>lotta al terrorismo in Europa di matrice islamica e la situazione economica della Grecia. Sono tutte “notizie” che distolgono per un motivo o per l’altro lo sguardo dal Mar Mediterraneo. Ma in quel pezzetto di mare si continua a morire e i più a rischio sono donne, bambini e adolescenti soli. </a:t>
            </a:r>
          </a:p>
        </p:txBody>
      </p:sp>
    </p:spTree>
    <p:extLst>
      <p:ext uri="{BB962C8B-B14F-4D97-AF65-F5344CB8AC3E}">
        <p14:creationId xmlns:p14="http://schemas.microsoft.com/office/powerpoint/2010/main" val="3182144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800"/>
            <a:ext cx="7543800" cy="5310178"/>
          </a:xfrm>
        </p:spPr>
        <p:txBody>
          <a:bodyPr/>
          <a:lstStyle/>
          <a:p>
            <a:pPr algn="just"/>
            <a:r>
              <a:rPr lang="it-IT" dirty="0" smtClean="0"/>
              <a:t> Dal 2011 si parla d’emergenza immigrazione</a:t>
            </a:r>
            <a:r>
              <a:rPr lang="it-IT" baseline="0" dirty="0" smtClean="0"/>
              <a:t> e sono stati predisposti centri di accoglienza. </a:t>
            </a:r>
            <a:r>
              <a:rPr lang="it-IT" dirty="0" smtClean="0"/>
              <a:t> L’Abruzzo che aveva subito i danni   del terremoto dell’Aquila del 2009 è stato coinvolto solo a marzo 2014 e nella nostra provincia il 21 marzo 2014 sono giunti i primi profughi destinati alla I accoglienza e poco prima si sono attivati i centri di II accoglienza dello </a:t>
            </a:r>
            <a:r>
              <a:rPr lang="it-IT" dirty="0" err="1" smtClean="0"/>
              <a:t>Sprar</a:t>
            </a:r>
            <a:r>
              <a:rPr lang="it-IT" dirty="0" smtClean="0"/>
              <a:t>. </a:t>
            </a:r>
            <a:endParaRPr lang="it-IT" dirty="0"/>
          </a:p>
        </p:txBody>
      </p:sp>
    </p:spTree>
    <p:extLst>
      <p:ext uri="{BB962C8B-B14F-4D97-AF65-F5344CB8AC3E}">
        <p14:creationId xmlns:p14="http://schemas.microsoft.com/office/powerpoint/2010/main" val="6372659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719820"/>
            <a:ext cx="7543800" cy="3886200"/>
          </a:xfrm>
        </p:spPr>
        <p:txBody>
          <a:bodyPr>
            <a:normAutofit fontScale="92500" lnSpcReduction="10000"/>
          </a:bodyPr>
          <a:lstStyle/>
          <a:p>
            <a:pPr algn="just"/>
            <a:r>
              <a:rPr lang="it-IT" dirty="0"/>
              <a:t>Ad oggi nella nostra provincia sono stati accolti </a:t>
            </a:r>
            <a:r>
              <a:rPr lang="it-IT" dirty="0" smtClean="0"/>
              <a:t>n. </a:t>
            </a:r>
            <a:r>
              <a:rPr lang="it-IT" dirty="0" smtClean="0"/>
              <a:t>899 </a:t>
            </a:r>
            <a:r>
              <a:rPr lang="it-IT" dirty="0" smtClean="0"/>
              <a:t>di cui persone 350 dalla </a:t>
            </a:r>
            <a:r>
              <a:rPr lang="it-IT" dirty="0"/>
              <a:t>Cooperativa Solidarietà Aprutina, </a:t>
            </a:r>
            <a:r>
              <a:rPr lang="it-IT" dirty="0" smtClean="0"/>
              <a:t>350 </a:t>
            </a:r>
            <a:r>
              <a:rPr lang="it-IT" dirty="0" smtClean="0"/>
              <a:t>dal </a:t>
            </a:r>
            <a:r>
              <a:rPr lang="it-IT" dirty="0"/>
              <a:t>GUS e </a:t>
            </a:r>
            <a:r>
              <a:rPr lang="it-IT" dirty="0" smtClean="0"/>
              <a:t>199 dalla Cooperativa Sociale Domus </a:t>
            </a:r>
            <a:r>
              <a:rPr lang="it-IT" dirty="0" err="1" smtClean="0"/>
              <a:t>Caritatis</a:t>
            </a:r>
            <a:r>
              <a:rPr lang="it-IT" dirty="0" smtClean="0"/>
              <a:t>. Tra di essi circa 120 persone (prevalentemente Siriani, Eritrei, Palestinesi) si sono allontanate volontariamente rinunciando ai privilegi dell’accoglienza, forse  diretti in nord Europa.</a:t>
            </a:r>
          </a:p>
          <a:p>
            <a:pPr algn="just"/>
            <a:r>
              <a:rPr lang="it-IT" dirty="0" smtClean="0"/>
              <a:t> Le  Nazionalità di provenienza:</a:t>
            </a:r>
            <a:endParaRPr lang="it-IT" dirty="0"/>
          </a:p>
          <a:p>
            <a:pPr marL="0" indent="0" algn="just">
              <a:buNone/>
            </a:pPr>
            <a:r>
              <a:rPr lang="it-IT" dirty="0" smtClean="0"/>
              <a:t> - Eritrea, Siria, Palestina, Nigeria, Togo, Bangladesh, Gambia, Ghana, Mali, Senegal, Somalia, Sierra Leone, Guinea Bissau, Costa D’Avorio, Pakistan, Sudan </a:t>
            </a:r>
            <a:endParaRPr lang="it-IT" dirty="0"/>
          </a:p>
          <a:p>
            <a:pPr marL="0" indent="0" algn="just">
              <a:buNone/>
            </a:pPr>
            <a:r>
              <a:rPr lang="it-IT" dirty="0" smtClean="0"/>
              <a:t> </a:t>
            </a:r>
            <a:endParaRPr lang="it-IT" dirty="0"/>
          </a:p>
        </p:txBody>
      </p:sp>
    </p:spTree>
    <p:extLst>
      <p:ext uri="{BB962C8B-B14F-4D97-AF65-F5344CB8AC3E}">
        <p14:creationId xmlns:p14="http://schemas.microsoft.com/office/powerpoint/2010/main" val="2747877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just">
              <a:buNone/>
            </a:pPr>
            <a:r>
              <a:rPr lang="it-IT" dirty="0"/>
              <a:t>Esistono Protocolli Istituzionali e Convenzioni con Enti ed Associazioni che svolgono servizi di </a:t>
            </a:r>
            <a:r>
              <a:rPr lang="it-IT" dirty="0" smtClean="0"/>
              <a:t>accoglienza e che prevedono anche assistenza socio sanitaria:</a:t>
            </a:r>
            <a:endParaRPr lang="it-IT" dirty="0"/>
          </a:p>
          <a:p>
            <a:pPr marL="0" indent="0" algn="just">
              <a:buNone/>
            </a:pPr>
            <a:r>
              <a:rPr lang="it-IT" dirty="0" smtClean="0"/>
              <a:t>-  </a:t>
            </a:r>
            <a:r>
              <a:rPr lang="it-IT" dirty="0"/>
              <a:t>I cittadini richiedenti asilo vengono accolti, visitati dalla ASL ed eventualmente inviati a visite specialistiche. </a:t>
            </a:r>
          </a:p>
          <a:p>
            <a:pPr marL="0" indent="0" algn="just">
              <a:buNone/>
            </a:pPr>
            <a:r>
              <a:rPr lang="it-IT" dirty="0"/>
              <a:t>In considerazione all’elevato numero di accolti, a differenza di quanto crede e teme l’opinione pubblica non si sono riscontrate percentuali importanti di patologie significative </a:t>
            </a:r>
          </a:p>
          <a:p>
            <a:pPr algn="just"/>
            <a:endParaRPr lang="it-IT" dirty="0"/>
          </a:p>
        </p:txBody>
      </p:sp>
    </p:spTree>
    <p:extLst>
      <p:ext uri="{BB962C8B-B14F-4D97-AF65-F5344CB8AC3E}">
        <p14:creationId xmlns:p14="http://schemas.microsoft.com/office/powerpoint/2010/main" val="35755000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74460"/>
            <a:ext cx="7543800" cy="5006992"/>
          </a:xfrm>
        </p:spPr>
        <p:txBody>
          <a:bodyPr>
            <a:normAutofit fontScale="85000" lnSpcReduction="20000"/>
          </a:bodyPr>
          <a:lstStyle/>
          <a:p>
            <a:pPr algn="just"/>
            <a:r>
              <a:rPr lang="it-IT" dirty="0" smtClean="0"/>
              <a:t>Le convenzioni per il servizio di I accoglienza prevedono oltre al vitto e l’alloggio :</a:t>
            </a:r>
          </a:p>
          <a:p>
            <a:pPr algn="just">
              <a:buFontTx/>
              <a:buChar char="-"/>
            </a:pPr>
            <a:r>
              <a:rPr lang="it-IT" dirty="0" smtClean="0"/>
              <a:t>il disbrigo delle pratiche per il rilascio del permesso di soggiorno che prevedono l’ accompagnamenti in questura per fotosegnalazione formalizzazione della richiesta di asilo politico e rilascio documenti di soggiorno</a:t>
            </a:r>
            <a:r>
              <a:rPr lang="it-IT" dirty="0"/>
              <a:t>;</a:t>
            </a:r>
            <a:endParaRPr lang="it-IT" dirty="0" smtClean="0"/>
          </a:p>
          <a:p>
            <a:pPr algn="just">
              <a:buFontTx/>
              <a:buChar char="-"/>
            </a:pPr>
            <a:r>
              <a:rPr lang="it-IT" dirty="0"/>
              <a:t>l</a:t>
            </a:r>
            <a:r>
              <a:rPr lang="it-IT" dirty="0" smtClean="0"/>
              <a:t>a richiesta presso  la ASL del STP con relativo codice di esenzione,  all’occorrenza accompagnamento per tutto ciò che è attinente la salute e quando i tempi di permanenza lo consentono  il rilascio del tesserino sanitario;</a:t>
            </a:r>
          </a:p>
          <a:p>
            <a:pPr algn="just">
              <a:buFontTx/>
              <a:buChar char="-"/>
            </a:pPr>
            <a:r>
              <a:rPr lang="it-IT" dirty="0" smtClean="0"/>
              <a:t>corsi d’italiano atti all’apprendimento base della lingua italiana, anche in considerazione del fatto che i tempi di permanenza sono mediamente di due – tre mesi; </a:t>
            </a:r>
          </a:p>
          <a:p>
            <a:pPr algn="just">
              <a:buFontTx/>
              <a:buChar char="-"/>
            </a:pPr>
            <a:r>
              <a:rPr lang="it-IT" dirty="0" smtClean="0"/>
              <a:t>Importante è il lavoro di  mediazione culturale atto a far conoscere gli usi,  le abitudini e di conseguenza le regole della nostra cultura, del vivere civile e del rispetto reciproco nell’ambito di una “convivenza forzata” dalla quale emergono diversità culturali, religiose  e linguistiche  tra gli stessi accolti </a:t>
            </a:r>
            <a:endParaRPr lang="it-IT" dirty="0"/>
          </a:p>
        </p:txBody>
      </p:sp>
    </p:spTree>
    <p:extLst>
      <p:ext uri="{BB962C8B-B14F-4D97-AF65-F5344CB8AC3E}">
        <p14:creationId xmlns:p14="http://schemas.microsoft.com/office/powerpoint/2010/main" val="26175914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ta di giornal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Carta di giornale.thmx</Template>
  <TotalTime>1852</TotalTime>
  <Words>1722</Words>
  <Application>Microsoft Macintosh PowerPoint</Application>
  <PresentationFormat>Presentazione su schermo (4:3)</PresentationFormat>
  <Paragraphs>70</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Carta di giornale</vt:lpstr>
      <vt:lpstr>Progetti d’integrazione</vt:lpstr>
      <vt:lpstr>   Il titolo non può che evocare immagini come queste alle quali forse siamo ormai abituati senza pensare che dal 2011 il fenomeno ha assunto numeri sempre più elevati che fanno parlare ancora oggi in termini di  emergenza. Si tratta prevalentemente di gente in fuga da guerre, paure, povertà…</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caritas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Progetti d’integrazione</dc:title>
  <dc:creator>Anna D'Eustacchio</dc:creator>
  <cp:lastModifiedBy>Anna D'Eustacchio</cp:lastModifiedBy>
  <cp:revision>189</cp:revision>
  <cp:lastPrinted>2015-02-18T09:19:42Z</cp:lastPrinted>
  <dcterms:created xsi:type="dcterms:W3CDTF">2015-02-17T17:42:44Z</dcterms:created>
  <dcterms:modified xsi:type="dcterms:W3CDTF">2015-03-02T07:06:43Z</dcterms:modified>
</cp:coreProperties>
</file>